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1" r:id="rId9"/>
    <p:sldId id="270" r:id="rId10"/>
    <p:sldId id="271" r:id="rId11"/>
    <p:sldId id="273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4" r:id="rId23"/>
    <p:sldId id="269" r:id="rId24"/>
    <p:sldId id="283" r:id="rId25"/>
    <p:sldId id="284" r:id="rId26"/>
    <p:sldId id="287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311" r:id="rId36"/>
    <p:sldId id="294" r:id="rId37"/>
    <p:sldId id="298" r:id="rId38"/>
    <p:sldId id="299" r:id="rId39"/>
    <p:sldId id="295" r:id="rId40"/>
    <p:sldId id="296" r:id="rId41"/>
    <p:sldId id="297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265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6" r:id="rId70"/>
    <p:sldId id="328" r:id="rId71"/>
    <p:sldId id="329" r:id="rId72"/>
    <p:sldId id="330" r:id="rId73"/>
    <p:sldId id="266" r:id="rId74"/>
    <p:sldId id="331" r:id="rId75"/>
    <p:sldId id="338" r:id="rId76"/>
    <p:sldId id="332" r:id="rId77"/>
    <p:sldId id="333" r:id="rId78"/>
    <p:sldId id="334" r:id="rId79"/>
    <p:sldId id="335" r:id="rId80"/>
    <p:sldId id="336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7" r:id="rId89"/>
    <p:sldId id="346" r:id="rId90"/>
    <p:sldId id="348" r:id="rId91"/>
    <p:sldId id="349" r:id="rId92"/>
    <p:sldId id="350" r:id="rId93"/>
    <p:sldId id="351" r:id="rId94"/>
    <p:sldId id="352" r:id="rId95"/>
    <p:sldId id="353" r:id="rId96"/>
    <p:sldId id="337" r:id="rId97"/>
    <p:sldId id="267" r:id="rId98"/>
    <p:sldId id="268" r:id="rId9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orient="horz" pos="278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  <p15:guide id="7" pos="1958" userDrawn="1">
          <p15:clr>
            <a:srgbClr val="A4A3A4"/>
          </p15:clr>
        </p15:guide>
        <p15:guide id="8" pos="57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94411" autoAdjust="0"/>
  </p:normalViewPr>
  <p:slideViewPr>
    <p:cSldViewPr snapToGrid="0" showGuides="1">
      <p:cViewPr varScale="1">
        <p:scale>
          <a:sx n="89" d="100"/>
          <a:sy n="89" d="100"/>
        </p:scale>
        <p:origin x="102" y="78"/>
      </p:cViewPr>
      <p:guideLst>
        <p:guide orient="horz" pos="2160"/>
        <p:guide pos="3840"/>
        <p:guide pos="302"/>
        <p:guide pos="7378"/>
        <p:guide orient="horz" pos="278"/>
        <p:guide orient="horz" pos="4042"/>
        <p:guide pos="1958"/>
        <p:guide pos="57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5F362-8675-4721-B3D0-39A1CC8776A3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8FDAC-67AB-4D09-ADC1-C5FB313C3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616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13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33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67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8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7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60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443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750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472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5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9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67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155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64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531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919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706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390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14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443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439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34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4631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77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104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67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0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666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576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739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55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11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03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3586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257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227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364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51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641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1401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152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9407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508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27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56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621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50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191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099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0443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9618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786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079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792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64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250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100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463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7215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133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5480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265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8033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161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12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53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5857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526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596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6037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4735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432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6781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70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05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9098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331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0116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3151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715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4117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1067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7930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56150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6912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9161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72712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218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6071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8736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1150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1530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8051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7715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8FDAC-67AB-4D09-ADC1-C5FB313C3D2C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09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909D2-29CA-412E-99F9-3E7992D20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E2C268-0483-4364-AFBF-4AD4262A6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02FF19-6A18-487C-9498-13A28E5C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DDEFBF-6159-411F-872C-E98EE989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B7823-345F-4203-B0C9-6DC41BF5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17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46349-D08E-4293-9C0D-F0EA109E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9F14E6-CECB-487B-9D76-F68880A15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41DDE8-108F-4DC6-8A4B-E5BF369A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36FD-8FD7-426B-A56F-4652DB18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D73BCE-5D25-4109-BA73-CDF30D06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9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4C7D10-CD2B-4736-9522-A67E00A49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49384B-A5CF-4D28-91F4-49005CEF3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FF019-14AA-4D6F-A98D-3A40E011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4081DC-495F-4376-A37B-02D2A9BC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86EB3E-EAB9-44C7-B601-44363DA0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21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A6C2B-D538-4FD8-8CA8-F12956A3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1C432D-F3CD-4A31-B21D-CC9B287C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CDF0E-4D16-4E3B-9C27-C530DA86C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EE65C-0B42-4F57-BD5F-AE0F88D1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6E33EE-7A9A-4268-8955-CB75A391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1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6C0ED-6BFF-40C6-B8B4-94674584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A29E65-C552-4086-A169-11E800E7E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DEDAFF-8562-47CF-BC24-9E87D7349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2260B4-1F98-414F-A958-BF4F54F2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6D4BAD-E8E4-49A2-8374-044C04AC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9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0F797-47F1-483D-BBA0-00B003D9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32FBE-A4AC-4D4F-9767-D948F3EB4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C2A30B-6A1E-4599-B6CE-50FC8938E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E0DA6D-409A-49DB-B261-3B73D5260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10838-05FB-4376-89BC-6AAA807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B8A25-9F9E-4354-AD75-C6D0ED9A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11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617AC-C764-465B-ABEC-A988C734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3242C-7A32-469A-AB44-2FDC38F2E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D663B8-4CD5-4883-A432-153BD5148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F91DFB-612D-4449-8D4B-A7F8A24D6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951F8C-4539-4820-85B1-BAC886186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3AEA9A-1B38-4FF0-8F07-037785B3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D851FA-787D-47AF-8A72-2261F6C7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1D7653-41D5-46B6-A724-DF48F691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05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8B77C-9FEC-4419-B876-3580D568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AB6343-F348-4BF5-859C-D538E5E2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0ED5D5-15DA-4492-81EA-EF4D65B4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8A119B-DE61-4674-831A-6B0760D0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57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2251C1-A7AA-436E-AE3B-C2EFEF59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6E62FF-08F5-47A0-A942-A9A59AC4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0AC7D5-5F14-4E79-912D-2CD50460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24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B5D1B-39B1-4D0E-8E60-CE06EE11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D5555-D988-448B-965C-E31ECFFBD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8339ED-B92B-43CD-90BA-CD73019C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B0A7ED-44B1-4787-91AF-866A9872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B72F7B-DF8F-4655-BBCA-96E82100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70C2D-9BC2-43AA-A94B-526C9066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9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8E789-BB25-485B-8195-5E40DBB1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7B4CF9-0F1A-4C19-8B4C-B2E61DD94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118A51-2817-4E37-93F9-DF018B315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362785-5706-4807-BB87-2F90B171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18350C-F624-4714-87E9-A68F4C55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B5F9BB-9F20-407A-9279-BAB81A4F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19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0672CB-AB77-412F-B265-7830A5E2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108D5-2AA8-4005-B1AF-90F9271A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09AB0-4E73-4E8E-984F-45CBBB252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C1EFF-D51F-4B3A-B36D-E62471D0C512}" type="datetimeFigureOut">
              <a:rPr lang="zh-CN" altLang="en-US" smtClean="0"/>
              <a:t>2020-12-15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44227-5A90-4B2B-BE07-7AC22055A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9A6F93-71CC-488E-A09C-6653F25F2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4C832-7AF3-4A38-92E6-C4434A881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47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3.jpe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fif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A4024BF-FADB-4FFC-AAA4-0F693FA13297}"/>
              </a:ext>
            </a:extLst>
          </p:cNvPr>
          <p:cNvSpPr/>
          <p:nvPr/>
        </p:nvSpPr>
        <p:spPr>
          <a:xfrm>
            <a:off x="0" y="0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E1FC9D-4643-430B-A189-C6A39A08168C}"/>
              </a:ext>
            </a:extLst>
          </p:cNvPr>
          <p:cNvSpPr/>
          <p:nvPr/>
        </p:nvSpPr>
        <p:spPr>
          <a:xfrm>
            <a:off x="11725275" y="0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1B8A66-9E73-47DE-8197-B9FE438A99CB}"/>
              </a:ext>
            </a:extLst>
          </p:cNvPr>
          <p:cNvSpPr/>
          <p:nvPr/>
        </p:nvSpPr>
        <p:spPr>
          <a:xfrm>
            <a:off x="-1" y="6410325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6DCD9B-7692-4E22-9038-14DE9C649E69}"/>
              </a:ext>
            </a:extLst>
          </p:cNvPr>
          <p:cNvSpPr/>
          <p:nvPr/>
        </p:nvSpPr>
        <p:spPr>
          <a:xfrm>
            <a:off x="11725275" y="6410324"/>
            <a:ext cx="466725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071F66-1B6B-4817-B376-2A7157CB6620}"/>
              </a:ext>
            </a:extLst>
          </p:cNvPr>
          <p:cNvGrpSpPr/>
          <p:nvPr/>
        </p:nvGrpSpPr>
        <p:grpSpPr>
          <a:xfrm>
            <a:off x="296696" y="628747"/>
            <a:ext cx="7150223" cy="646331"/>
            <a:chOff x="371375" y="3478825"/>
            <a:chExt cx="7150223" cy="64633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263D297-38D8-4FC6-9087-04DD0CE5F537}"/>
                </a:ext>
              </a:extLst>
            </p:cNvPr>
            <p:cNvSpPr txBox="1"/>
            <p:nvPr/>
          </p:nvSpPr>
          <p:spPr>
            <a:xfrm>
              <a:off x="371375" y="3508442"/>
              <a:ext cx="1733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电子科技大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D759CA5-078A-4543-B357-A670BD0CACBE}"/>
                </a:ext>
              </a:extLst>
            </p:cNvPr>
            <p:cNvSpPr txBox="1"/>
            <p:nvPr/>
          </p:nvSpPr>
          <p:spPr>
            <a:xfrm>
              <a:off x="2419048" y="3700135"/>
              <a:ext cx="2324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生会宣传部平面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72D21CD-3D3D-4DB2-9AB9-248ABA13D9E5}"/>
                </a:ext>
              </a:extLst>
            </p:cNvPr>
            <p:cNvSpPr txBox="1"/>
            <p:nvPr/>
          </p:nvSpPr>
          <p:spPr>
            <a:xfrm>
              <a:off x="1933374" y="3478825"/>
              <a:ext cx="723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学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4F3E210-661E-49ED-AC70-4C2F62EF0026}"/>
                </a:ext>
              </a:extLst>
            </p:cNvPr>
            <p:cNvSpPr txBox="1"/>
            <p:nvPr/>
          </p:nvSpPr>
          <p:spPr>
            <a:xfrm>
              <a:off x="1380623" y="3821040"/>
              <a:ext cx="10367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UESTC</a:t>
              </a:r>
              <a:endParaRPr lang="zh-CN" altLang="en-US" sz="12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71EE4A2-D753-4EB5-BC73-C615499E31B5}"/>
                </a:ext>
              </a:extLst>
            </p:cNvPr>
            <p:cNvSpPr txBox="1"/>
            <p:nvPr/>
          </p:nvSpPr>
          <p:spPr>
            <a:xfrm>
              <a:off x="2440751" y="3514992"/>
              <a:ext cx="5080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苹方 粗体" panose="020B0600000000000000" pitchFamily="34" charset="-122"/>
                  <a:ea typeface="苹方 粗体" panose="020B0600000000000000" pitchFamily="34" charset="-122"/>
                </a:rPr>
                <a:t>Propaganda Department of Student Union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55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61432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084652"/>
            <a:ext cx="530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将所需的文字、图片和所有内容按照某种规律排列在有限的画布上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730983"/>
            <a:ext cx="530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一切以引导观众为目的的排列技巧</a:t>
            </a:r>
          </a:p>
        </p:txBody>
      </p:sp>
    </p:spTree>
    <p:extLst>
      <p:ext uri="{BB962C8B-B14F-4D97-AF65-F5344CB8AC3E}">
        <p14:creationId xmlns:p14="http://schemas.microsoft.com/office/powerpoint/2010/main" val="169929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454428"/>
            <a:ext cx="5308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排版，</a:t>
            </a:r>
            <a:endParaRPr lang="en-US" altLang="zh-CN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为了传达信息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425120"/>
            <a:ext cx="530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一种以引导观众观察方式为目的的排列技巧</a:t>
            </a:r>
          </a:p>
        </p:txBody>
      </p:sp>
    </p:spTree>
    <p:extLst>
      <p:ext uri="{BB962C8B-B14F-4D97-AF65-F5344CB8AC3E}">
        <p14:creationId xmlns:p14="http://schemas.microsoft.com/office/powerpoint/2010/main" val="164629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3014440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什么需要排版？</a:t>
            </a:r>
          </a:p>
        </p:txBody>
      </p:sp>
    </p:spTree>
    <p:extLst>
      <p:ext uri="{BB962C8B-B14F-4D97-AF65-F5344CB8AC3E}">
        <p14:creationId xmlns:p14="http://schemas.microsoft.com/office/powerpoint/2010/main" val="23950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2372412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什么需要排版？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983B1B-5126-4578-A133-3D2CD22AE815}"/>
              </a:ext>
            </a:extLst>
          </p:cNvPr>
          <p:cNvSpPr txBox="1"/>
          <p:nvPr/>
        </p:nvSpPr>
        <p:spPr>
          <a:xfrm>
            <a:off x="5144938" y="2958190"/>
            <a:ext cx="530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平面设计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界面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书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&amp;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纸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杂志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等等   需要传达信息的媒介</a:t>
            </a:r>
          </a:p>
        </p:txBody>
      </p:sp>
    </p:spTree>
    <p:extLst>
      <p:ext uri="{BB962C8B-B14F-4D97-AF65-F5344CB8AC3E}">
        <p14:creationId xmlns:p14="http://schemas.microsoft.com/office/powerpoint/2010/main" val="103398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473883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美学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054486"/>
            <a:ext cx="5010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哲学属下的二级学科，一种研究人的审美的学问。它既是一门思辨的学科，又是一门感性的学科。美学与心理学、语言学、人类学、神话学等有着紧密联系。</a:t>
            </a:r>
          </a:p>
        </p:txBody>
      </p:sp>
    </p:spTree>
    <p:extLst>
      <p:ext uri="{BB962C8B-B14F-4D97-AF65-F5344CB8AC3E}">
        <p14:creationId xmlns:p14="http://schemas.microsoft.com/office/powerpoint/2010/main" val="196902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51701"/>
            <a:ext cx="5308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惊艳？</a:t>
            </a:r>
            <a:endParaRPr lang="en-US" altLang="zh-CN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en-US" altLang="zh-CN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Confusing (⊙_⊙)?</a:t>
            </a:r>
            <a:endParaRPr lang="zh-CN" altLang="en-US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C94BE2-3BF5-4E1C-9A8B-EC0271D2198B}"/>
              </a:ext>
            </a:extLst>
          </p:cNvPr>
          <p:cNvSpPr txBox="1"/>
          <p:nvPr/>
        </p:nvSpPr>
        <p:spPr>
          <a:xfrm>
            <a:off x="5144938" y="3495955"/>
            <a:ext cx="432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人们在感受过众多同类物品后对新发现的内容的好奇，而这种好奇往往是短暂的</a:t>
            </a:r>
          </a:p>
        </p:txBody>
      </p:sp>
    </p:spTree>
    <p:extLst>
      <p:ext uri="{BB962C8B-B14F-4D97-AF65-F5344CB8AC3E}">
        <p14:creationId xmlns:p14="http://schemas.microsoft.com/office/powerpoint/2010/main" val="207427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3548D2-EB8A-426E-81FC-C351E59A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7" y="2550512"/>
            <a:ext cx="1756975" cy="1756975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54509D3-A72F-45DD-9735-377A1070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463" y="1714375"/>
            <a:ext cx="1932922" cy="3429249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2FC1B33-9A25-4E2D-B919-C41EBA1C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26" y="1816669"/>
            <a:ext cx="4268945" cy="3224662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2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3548D2-EB8A-426E-81FC-C351E59A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510" y="2550512"/>
            <a:ext cx="1756975" cy="1756975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查看源图像">
            <a:extLst>
              <a:ext uri="{FF2B5EF4-FFF2-40B4-BE49-F238E27FC236}">
                <a16:creationId xmlns:a16="http://schemas.microsoft.com/office/drawing/2014/main" id="{AB951B96-BBBF-4473-968B-47B3C2496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5" y="1376891"/>
            <a:ext cx="1507192" cy="1507192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查看源图像">
            <a:extLst>
              <a:ext uri="{FF2B5EF4-FFF2-40B4-BE49-F238E27FC236}">
                <a16:creationId xmlns:a16="http://schemas.microsoft.com/office/drawing/2014/main" id="{D1570F8B-63A7-4D46-8F7F-AA941E44C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24" y="1383767"/>
            <a:ext cx="1479499" cy="1404588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查看源图像">
            <a:extLst>
              <a:ext uri="{FF2B5EF4-FFF2-40B4-BE49-F238E27FC236}">
                <a16:creationId xmlns:a16="http://schemas.microsoft.com/office/drawing/2014/main" id="{17FCE6E6-C4EC-4587-87C2-CC3A23EA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4" y="3060007"/>
            <a:ext cx="1588687" cy="1224902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查看源图像">
            <a:extLst>
              <a:ext uri="{FF2B5EF4-FFF2-40B4-BE49-F238E27FC236}">
                <a16:creationId xmlns:a16="http://schemas.microsoft.com/office/drawing/2014/main" id="{8F6302C1-48EE-42B4-A454-803D6769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29" y="3059170"/>
            <a:ext cx="1253356" cy="1253356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查看源图像">
            <a:extLst>
              <a:ext uri="{FF2B5EF4-FFF2-40B4-BE49-F238E27FC236}">
                <a16:creationId xmlns:a16="http://schemas.microsoft.com/office/drawing/2014/main" id="{949F2026-749C-46D6-966F-CD43F610E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74" y="4531481"/>
            <a:ext cx="1609284" cy="1262983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查看源图像">
            <a:extLst>
              <a:ext uri="{FF2B5EF4-FFF2-40B4-BE49-F238E27FC236}">
                <a16:creationId xmlns:a16="http://schemas.microsoft.com/office/drawing/2014/main" id="{074952BD-0334-4284-BF6C-E2FD88E6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0" y="4603219"/>
            <a:ext cx="1447074" cy="1190055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7D400F2-8546-4337-A5F7-4088ABEFF9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1052" y="1383767"/>
            <a:ext cx="1454955" cy="2876654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BA1C52-182F-4ABE-A10D-2FBC27F8E2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2496" y="4400155"/>
            <a:ext cx="1454955" cy="1393119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6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54509D3-A72F-45DD-9735-377A1070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04" y="1714375"/>
            <a:ext cx="1932922" cy="3429249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查看源图像">
            <a:extLst>
              <a:ext uri="{FF2B5EF4-FFF2-40B4-BE49-F238E27FC236}">
                <a16:creationId xmlns:a16="http://schemas.microsoft.com/office/drawing/2014/main" id="{5D61B03D-C087-4D1E-A288-02A4B6DB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461911"/>
            <a:ext cx="5204590" cy="3934178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6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D2FC1B33-9A25-4E2D-B919-C41EBA1C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26" y="1816669"/>
            <a:ext cx="4268945" cy="3224662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查看源图像">
            <a:extLst>
              <a:ext uri="{FF2B5EF4-FFF2-40B4-BE49-F238E27FC236}">
                <a16:creationId xmlns:a16="http://schemas.microsoft.com/office/drawing/2014/main" id="{38F518A2-E7B4-4665-981F-3D489B83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92" y="1816669"/>
            <a:ext cx="4299549" cy="3224662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13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447675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0" y="0"/>
            <a:ext cx="672465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99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3676650" y="-180976"/>
            <a:ext cx="196194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3143250" y="-361950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6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08847" y="-2057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68D6CE-D6E9-41DC-9B96-91C9E2541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4816942"/>
            <a:ext cx="8319911" cy="647912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D0E65E-E090-467D-BFB9-B54CD48B5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39" y="2033247"/>
            <a:ext cx="1408472" cy="1408472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729F847A-8F97-4421-ACB4-0D52B74616A9}"/>
              </a:ext>
            </a:extLst>
          </p:cNvPr>
          <p:cNvGrpSpPr/>
          <p:nvPr/>
        </p:nvGrpSpPr>
        <p:grpSpPr>
          <a:xfrm>
            <a:off x="4687528" y="1999958"/>
            <a:ext cx="1408472" cy="1408472"/>
            <a:chOff x="4687528" y="1999958"/>
            <a:chExt cx="1408472" cy="140847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41511AC-A312-41C9-81CF-E87930D38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528" y="1999958"/>
              <a:ext cx="1408472" cy="140847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B5D859B-E809-406D-9163-583BC55A7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497" y="2234568"/>
              <a:ext cx="271566" cy="27156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A3532A4-97A8-4591-942E-8035929A1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497" y="2581883"/>
              <a:ext cx="271567" cy="2715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1E6B4FE-D2A9-442E-B554-26F0951D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055" y="2590533"/>
              <a:ext cx="271567" cy="27156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699C799-A55F-4FFE-BAB9-D1AED5FA7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835" y="2234569"/>
              <a:ext cx="271566" cy="27156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A2C1DE4-9334-4043-A60E-5E14ACD2E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055" y="2914075"/>
              <a:ext cx="271566" cy="2715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7379934-01C9-4700-99CB-D62C3F4E1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884" y="2234567"/>
              <a:ext cx="271567" cy="271567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B1FFF44-4E60-4BE4-A436-415641BD8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360" y="2581883"/>
              <a:ext cx="271567" cy="271567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D70C070-034B-4F8A-A5EA-0106F2D2A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892" y="2920855"/>
              <a:ext cx="271567" cy="271567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777D04B-6832-481D-A75D-C7646002A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729" y="2914075"/>
              <a:ext cx="271567" cy="271567"/>
            </a:xfrm>
            <a:prstGeom prst="rect">
              <a:avLst/>
            </a:prstGeom>
          </p:spPr>
        </p:pic>
      </p:grpSp>
      <p:pic>
        <p:nvPicPr>
          <p:cNvPr id="9217" name="图形 9216" descr="线箭头轻微弯曲">
            <a:extLst>
              <a:ext uri="{FF2B5EF4-FFF2-40B4-BE49-F238E27FC236}">
                <a16:creationId xmlns:a16="http://schemas.microsoft.com/office/drawing/2014/main" id="{25586D21-7DF5-4677-ABAD-D6D933CAC2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4691" y="2361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3014440"/>
            <a:ext cx="443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平面设计基本定理？</a:t>
            </a:r>
          </a:p>
        </p:txBody>
      </p:sp>
    </p:spTree>
    <p:extLst>
      <p:ext uri="{BB962C8B-B14F-4D97-AF65-F5344CB8AC3E}">
        <p14:creationId xmlns:p14="http://schemas.microsoft.com/office/powerpoint/2010/main" val="309281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1EB0B608-63E2-4B9D-B692-49AFABD3E187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平面设计基本定理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格式塔视知觉原理</a:t>
            </a:r>
          </a:p>
        </p:txBody>
      </p:sp>
    </p:spTree>
    <p:extLst>
      <p:ext uri="{BB962C8B-B14F-4D97-AF65-F5344CB8AC3E}">
        <p14:creationId xmlns:p14="http://schemas.microsoft.com/office/powerpoint/2010/main" val="312086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88179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317286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4904895" y="2567494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853A0E-74C1-420C-9DCD-FCB20487EFEA}"/>
              </a:ext>
            </a:extLst>
          </p:cNvPr>
          <p:cNvSpPr txBox="1"/>
          <p:nvPr/>
        </p:nvSpPr>
        <p:spPr>
          <a:xfrm>
            <a:off x="3481387" y="167629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12F11B8-F6E8-4429-9366-3EFA88CADFA0}"/>
              </a:ext>
            </a:extLst>
          </p:cNvPr>
          <p:cNvSpPr txBox="1"/>
          <p:nvPr/>
        </p:nvSpPr>
        <p:spPr>
          <a:xfrm>
            <a:off x="5292091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EEE5B94-C73F-4EE6-8933-2C5D31E71D8F}"/>
              </a:ext>
            </a:extLst>
          </p:cNvPr>
          <p:cNvSpPr txBox="1"/>
          <p:nvPr/>
        </p:nvSpPr>
        <p:spPr>
          <a:xfrm>
            <a:off x="5806440" y="284066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C53754-D104-401B-9D9A-C2BA8FD9C019}"/>
              </a:ext>
            </a:extLst>
          </p:cNvPr>
          <p:cNvSpPr txBox="1"/>
          <p:nvPr/>
        </p:nvSpPr>
        <p:spPr>
          <a:xfrm>
            <a:off x="6320789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12BAAD3-7815-49F9-8BBE-21E5EBF73434}"/>
              </a:ext>
            </a:extLst>
          </p:cNvPr>
          <p:cNvSpPr txBox="1"/>
          <p:nvPr/>
        </p:nvSpPr>
        <p:spPr>
          <a:xfrm>
            <a:off x="6282913" y="3376920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4D44BC0-C2A3-4184-91E2-0AAF3EDC9034}"/>
              </a:ext>
            </a:extLst>
          </p:cNvPr>
          <p:cNvSpPr txBox="1"/>
          <p:nvPr/>
        </p:nvSpPr>
        <p:spPr>
          <a:xfrm>
            <a:off x="5292090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2038324-08D1-4151-AC38-806F5C0D087E}"/>
              </a:ext>
            </a:extLst>
          </p:cNvPr>
          <p:cNvSpPr txBox="1"/>
          <p:nvPr/>
        </p:nvSpPr>
        <p:spPr>
          <a:xfrm>
            <a:off x="5811424" y="337159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2DEB702-EBD7-4ED0-BFD1-31B9A4DFF466}"/>
              </a:ext>
            </a:extLst>
          </p:cNvPr>
          <p:cNvSpPr txBox="1"/>
          <p:nvPr/>
        </p:nvSpPr>
        <p:spPr>
          <a:xfrm>
            <a:off x="5292089" y="393465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05C4ED9-FA8C-43C6-839A-9B19C2731401}"/>
              </a:ext>
            </a:extLst>
          </p:cNvPr>
          <p:cNvSpPr txBox="1"/>
          <p:nvPr/>
        </p:nvSpPr>
        <p:spPr>
          <a:xfrm>
            <a:off x="5813696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F2189B9-E303-4B52-BE76-D364AF21D3FE}"/>
              </a:ext>
            </a:extLst>
          </p:cNvPr>
          <p:cNvSpPr txBox="1"/>
          <p:nvPr/>
        </p:nvSpPr>
        <p:spPr>
          <a:xfrm>
            <a:off x="628291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64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74E75B85-0D59-4382-9F8F-3B31C67C2193}"/>
              </a:ext>
            </a:extLst>
          </p:cNvPr>
          <p:cNvSpPr/>
          <p:nvPr/>
        </p:nvSpPr>
        <p:spPr>
          <a:xfrm>
            <a:off x="2258646" y="2571750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7F0DFCCD-4CB8-4081-91C5-02A46834226F}"/>
              </a:ext>
            </a:extLst>
          </p:cNvPr>
          <p:cNvSpPr/>
          <p:nvPr/>
        </p:nvSpPr>
        <p:spPr>
          <a:xfrm>
            <a:off x="4904895" y="2567494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C251A9DB-3E80-40D7-BB99-3266F7934805}"/>
              </a:ext>
            </a:extLst>
          </p:cNvPr>
          <p:cNvSpPr/>
          <p:nvPr/>
        </p:nvSpPr>
        <p:spPr>
          <a:xfrm>
            <a:off x="7548022" y="2586943"/>
            <a:ext cx="2385332" cy="2385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1F8B79-FBF9-496C-A0B4-50686BECBBF4}"/>
              </a:ext>
            </a:extLst>
          </p:cNvPr>
          <p:cNvSpPr txBox="1"/>
          <p:nvPr/>
        </p:nvSpPr>
        <p:spPr>
          <a:xfrm>
            <a:off x="3481387" y="167629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6A8D8-3787-4EE3-BFD0-F25C8CAFCFB3}"/>
              </a:ext>
            </a:extLst>
          </p:cNvPr>
          <p:cNvSpPr txBox="1"/>
          <p:nvPr/>
        </p:nvSpPr>
        <p:spPr>
          <a:xfrm>
            <a:off x="2390143" y="284966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B5D980-ACAC-43AB-A262-866537B9601C}"/>
              </a:ext>
            </a:extLst>
          </p:cNvPr>
          <p:cNvSpPr txBox="1"/>
          <p:nvPr/>
        </p:nvSpPr>
        <p:spPr>
          <a:xfrm>
            <a:off x="3190242" y="2840666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DC966D-F629-4BC5-9766-2B89221F0AC0}"/>
              </a:ext>
            </a:extLst>
          </p:cNvPr>
          <p:cNvSpPr txBox="1"/>
          <p:nvPr/>
        </p:nvSpPr>
        <p:spPr>
          <a:xfrm>
            <a:off x="3990341" y="284966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060982-4FFA-4080-8A37-8E01C6137185}"/>
              </a:ext>
            </a:extLst>
          </p:cNvPr>
          <p:cNvSpPr txBox="1"/>
          <p:nvPr/>
        </p:nvSpPr>
        <p:spPr>
          <a:xfrm>
            <a:off x="3952465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FED414-A71A-43DD-9F12-D258F311A234}"/>
              </a:ext>
            </a:extLst>
          </p:cNvPr>
          <p:cNvSpPr txBox="1"/>
          <p:nvPr/>
        </p:nvSpPr>
        <p:spPr>
          <a:xfrm>
            <a:off x="2390142" y="337691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C8E119-856C-4401-A746-DACD3BB4DA98}"/>
              </a:ext>
            </a:extLst>
          </p:cNvPr>
          <p:cNvSpPr txBox="1"/>
          <p:nvPr/>
        </p:nvSpPr>
        <p:spPr>
          <a:xfrm>
            <a:off x="3195226" y="337159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55302C-512A-44B3-A248-8E79B21777B2}"/>
              </a:ext>
            </a:extLst>
          </p:cNvPr>
          <p:cNvSpPr txBox="1"/>
          <p:nvPr/>
        </p:nvSpPr>
        <p:spPr>
          <a:xfrm>
            <a:off x="239014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030217-D03F-4A38-9611-D188D5EAAE25}"/>
              </a:ext>
            </a:extLst>
          </p:cNvPr>
          <p:cNvSpPr txBox="1"/>
          <p:nvPr/>
        </p:nvSpPr>
        <p:spPr>
          <a:xfrm>
            <a:off x="3197498" y="393465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0D343A-4BC9-4AD8-9136-8B8BACA0E4B2}"/>
              </a:ext>
            </a:extLst>
          </p:cNvPr>
          <p:cNvSpPr txBox="1"/>
          <p:nvPr/>
        </p:nvSpPr>
        <p:spPr>
          <a:xfrm>
            <a:off x="3952463" y="393465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965711-2DE4-4EC5-B3C6-338B29FD8641}"/>
              </a:ext>
            </a:extLst>
          </p:cNvPr>
          <p:cNvSpPr txBox="1"/>
          <p:nvPr/>
        </p:nvSpPr>
        <p:spPr>
          <a:xfrm>
            <a:off x="5292091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8E2085-4D45-4ABA-91FB-D2147A733B8C}"/>
              </a:ext>
            </a:extLst>
          </p:cNvPr>
          <p:cNvSpPr txBox="1"/>
          <p:nvPr/>
        </p:nvSpPr>
        <p:spPr>
          <a:xfrm>
            <a:off x="5806440" y="284066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9BEDE8-2399-40EE-A899-7C8AE852138F}"/>
              </a:ext>
            </a:extLst>
          </p:cNvPr>
          <p:cNvSpPr txBox="1"/>
          <p:nvPr/>
        </p:nvSpPr>
        <p:spPr>
          <a:xfrm>
            <a:off x="6320789" y="284966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F15CC4-1FD1-4FD6-8897-E7AE4E4EF47C}"/>
              </a:ext>
            </a:extLst>
          </p:cNvPr>
          <p:cNvSpPr txBox="1"/>
          <p:nvPr/>
        </p:nvSpPr>
        <p:spPr>
          <a:xfrm>
            <a:off x="6282913" y="3376920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651229-294A-4771-BC76-12C2A84898F2}"/>
              </a:ext>
            </a:extLst>
          </p:cNvPr>
          <p:cNvSpPr txBox="1"/>
          <p:nvPr/>
        </p:nvSpPr>
        <p:spPr>
          <a:xfrm>
            <a:off x="5292090" y="3376919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E7A936-BB4B-4E0F-918D-7A0A4E25CF2A}"/>
              </a:ext>
            </a:extLst>
          </p:cNvPr>
          <p:cNvSpPr txBox="1"/>
          <p:nvPr/>
        </p:nvSpPr>
        <p:spPr>
          <a:xfrm>
            <a:off x="5811424" y="337159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7BD940-ACC7-4C6A-8A34-3E0622DFCFDD}"/>
              </a:ext>
            </a:extLst>
          </p:cNvPr>
          <p:cNvSpPr txBox="1"/>
          <p:nvPr/>
        </p:nvSpPr>
        <p:spPr>
          <a:xfrm>
            <a:off x="5292089" y="393465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FB3FCB-E2D0-471F-998B-7F0950AA6FBC}"/>
              </a:ext>
            </a:extLst>
          </p:cNvPr>
          <p:cNvSpPr txBox="1"/>
          <p:nvPr/>
        </p:nvSpPr>
        <p:spPr>
          <a:xfrm>
            <a:off x="5813696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88260B9-4D89-4B9C-913B-8C4138AE46B0}"/>
              </a:ext>
            </a:extLst>
          </p:cNvPr>
          <p:cNvSpPr txBox="1"/>
          <p:nvPr/>
        </p:nvSpPr>
        <p:spPr>
          <a:xfrm>
            <a:off x="6282911" y="3934654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A3D8678-B3C1-49A0-A42F-DB5A0C90C80B}"/>
              </a:ext>
            </a:extLst>
          </p:cNvPr>
          <p:cNvSpPr txBox="1"/>
          <p:nvPr/>
        </p:nvSpPr>
        <p:spPr>
          <a:xfrm>
            <a:off x="7928404" y="2563911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0DE96CB-45A1-4981-879B-962F0CD097BE}"/>
              </a:ext>
            </a:extLst>
          </p:cNvPr>
          <p:cNvSpPr txBox="1"/>
          <p:nvPr/>
        </p:nvSpPr>
        <p:spPr>
          <a:xfrm>
            <a:off x="8442753" y="2554915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BFC7D2-E05D-497E-B1CC-272516EAFE30}"/>
              </a:ext>
            </a:extLst>
          </p:cNvPr>
          <p:cNvSpPr txBox="1"/>
          <p:nvPr/>
        </p:nvSpPr>
        <p:spPr>
          <a:xfrm>
            <a:off x="8957102" y="2563911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5087692-3D6C-4C51-BA54-4C06BA062B4D}"/>
              </a:ext>
            </a:extLst>
          </p:cNvPr>
          <p:cNvSpPr txBox="1"/>
          <p:nvPr/>
        </p:nvSpPr>
        <p:spPr>
          <a:xfrm>
            <a:off x="8919226" y="3376918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AD7D24C-2700-4553-A88B-083BF242A0C4}"/>
              </a:ext>
            </a:extLst>
          </p:cNvPr>
          <p:cNvSpPr txBox="1"/>
          <p:nvPr/>
        </p:nvSpPr>
        <p:spPr>
          <a:xfrm>
            <a:off x="7928403" y="3376917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4451891-CA45-4E45-97B0-6419BC16790B}"/>
              </a:ext>
            </a:extLst>
          </p:cNvPr>
          <p:cNvSpPr txBox="1"/>
          <p:nvPr/>
        </p:nvSpPr>
        <p:spPr>
          <a:xfrm>
            <a:off x="8447737" y="3371596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AD80006-B713-4DA7-90E4-8F73CF5AFF00}"/>
              </a:ext>
            </a:extLst>
          </p:cNvPr>
          <p:cNvSpPr txBox="1"/>
          <p:nvPr/>
        </p:nvSpPr>
        <p:spPr>
          <a:xfrm>
            <a:off x="7928402" y="4220403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O</a:t>
            </a:r>
            <a:endParaRPr lang="zh-CN" altLang="en-US" sz="4800" dirty="0">
              <a:solidFill>
                <a:srgbClr val="C0000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EE98CED-C50D-40EE-804B-D9D3F7ACE716}"/>
              </a:ext>
            </a:extLst>
          </p:cNvPr>
          <p:cNvSpPr txBox="1"/>
          <p:nvPr/>
        </p:nvSpPr>
        <p:spPr>
          <a:xfrm>
            <a:off x="8450009" y="422040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E</a:t>
            </a:r>
            <a:endParaRPr lang="zh-CN" altLang="en-US" sz="4800" dirty="0">
              <a:solidFill>
                <a:srgbClr val="0070C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087905-8850-467F-B6A2-A893CC0E75F1}"/>
              </a:ext>
            </a:extLst>
          </p:cNvPr>
          <p:cNvSpPr txBox="1"/>
          <p:nvPr/>
        </p:nvSpPr>
        <p:spPr>
          <a:xfrm>
            <a:off x="8919224" y="4220402"/>
            <a:ext cx="69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D</a:t>
            </a:r>
            <a:endParaRPr lang="zh-CN" altLang="en-US" sz="4800" dirty="0">
              <a:solidFill>
                <a:srgbClr val="00B05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13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846992" y="1481985"/>
            <a:ext cx="3825875" cy="3909165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853A0E-74C1-420C-9DCD-FCB20487EFEA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882095"/>
            <a:ext cx="34027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</p:spTree>
    <p:extLst>
      <p:ext uri="{BB962C8B-B14F-4D97-AF65-F5344CB8AC3E}">
        <p14:creationId xmlns:p14="http://schemas.microsoft.com/office/powerpoint/2010/main" val="206773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846992" y="624735"/>
            <a:ext cx="3825875" cy="5729081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024845"/>
            <a:ext cx="3402746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58D8F6-E1DF-42A2-B684-2BA55294809E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283394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29C2981-349D-4839-B182-0B2B549B0D4D}"/>
              </a:ext>
            </a:extLst>
          </p:cNvPr>
          <p:cNvSpPr/>
          <p:nvPr/>
        </p:nvSpPr>
        <p:spPr>
          <a:xfrm>
            <a:off x="1114425" y="1143000"/>
            <a:ext cx="3276600" cy="4391025"/>
          </a:xfrm>
          <a:prstGeom prst="roundRect">
            <a:avLst>
              <a:gd name="adj" fmla="val 4219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DFD35-EED0-4ED3-9438-9A4174205B72}"/>
              </a:ext>
            </a:extLst>
          </p:cNvPr>
          <p:cNvSpPr txBox="1"/>
          <p:nvPr/>
        </p:nvSpPr>
        <p:spPr>
          <a:xfrm>
            <a:off x="1058556" y="1024845"/>
            <a:ext cx="3402746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格式塔心理学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又叫完形心理学，是西方现代心理学的主要学派之一。上个世纪初，奥地利及德国的心理学家创立了格式塔理论（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Gestalt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），它强调经验和行为的整体性，反对当时流行的构造主义元素学说和行为主义“刺激－反应”公式，认为整体不等于部分之和，意识不等于感觉元素的集合，行为不等于反射弧的循环。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EA1016-D634-407B-B8A9-DFA8DA3A4333}"/>
              </a:ext>
            </a:extLst>
          </p:cNvPr>
          <p:cNvSpPr txBox="1"/>
          <p:nvPr/>
        </p:nvSpPr>
        <p:spPr>
          <a:xfrm>
            <a:off x="5362011" y="2838343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接近律，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距离相近的物体易被当做一个整体</a:t>
            </a:r>
          </a:p>
        </p:txBody>
      </p:sp>
    </p:spTree>
    <p:extLst>
      <p:ext uri="{BB962C8B-B14F-4D97-AF65-F5344CB8AC3E}">
        <p14:creationId xmlns:p14="http://schemas.microsoft.com/office/powerpoint/2010/main" val="120656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</p:spTree>
    <p:extLst>
      <p:ext uri="{BB962C8B-B14F-4D97-AF65-F5344CB8AC3E}">
        <p14:creationId xmlns:p14="http://schemas.microsoft.com/office/powerpoint/2010/main" val="168055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681990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0" y="0"/>
            <a:ext cx="672465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99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5295900" y="-180976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3143250" y="-361950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A3D8A41-7881-4619-85B1-F6F74B059513}"/>
              </a:ext>
            </a:extLst>
          </p:cNvPr>
          <p:cNvCxnSpPr/>
          <p:nvPr/>
        </p:nvCxnSpPr>
        <p:spPr>
          <a:xfrm>
            <a:off x="-9126199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AEF9E3C-E29A-4AAE-B67B-DF5A8DEFE97A}"/>
              </a:ext>
            </a:extLst>
          </p:cNvPr>
          <p:cNvSpPr txBox="1"/>
          <p:nvPr/>
        </p:nvSpPr>
        <p:spPr>
          <a:xfrm>
            <a:off x="-5984748" y="2660720"/>
            <a:ext cx="741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F3814CE-1A22-4123-8E45-3A8EC0C28AB2}"/>
              </a:ext>
            </a:extLst>
          </p:cNvPr>
          <p:cNvCxnSpPr>
            <a:cxnSpLocks/>
          </p:cNvCxnSpPr>
          <p:nvPr/>
        </p:nvCxnSpPr>
        <p:spPr>
          <a:xfrm>
            <a:off x="12282964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0DB569-45E8-4ECC-989B-9A9FD09E6381}"/>
              </a:ext>
            </a:extLst>
          </p:cNvPr>
          <p:cNvSpPr txBox="1"/>
          <p:nvPr/>
        </p:nvSpPr>
        <p:spPr>
          <a:xfrm>
            <a:off x="12908732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85B489-7022-4416-8BBB-924FC9CE25E8}"/>
              </a:ext>
            </a:extLst>
          </p:cNvPr>
          <p:cNvSpPr txBox="1"/>
          <p:nvPr/>
        </p:nvSpPr>
        <p:spPr>
          <a:xfrm>
            <a:off x="12410463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2016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D75E9A28-C7E4-4E5B-A258-B8270EE1A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9" y="973681"/>
            <a:ext cx="5617327" cy="5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2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34EC285-3FAC-4601-8CFF-77D1001FF177}"/>
              </a:ext>
            </a:extLst>
          </p:cNvPr>
          <p:cNvSpPr/>
          <p:nvPr/>
        </p:nvSpPr>
        <p:spPr>
          <a:xfrm>
            <a:off x="599595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A55FF2-9FA4-44C3-B40B-9F250F84C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0" y="2426854"/>
            <a:ext cx="1968500" cy="2004291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0E5A556-0146-4473-9106-0400E61743A9}"/>
              </a:ext>
            </a:extLst>
          </p:cNvPr>
          <p:cNvSpPr/>
          <p:nvPr/>
        </p:nvSpPr>
        <p:spPr>
          <a:xfrm>
            <a:off x="3176762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76BC66-EAF6-43CA-BFC5-E801D08E3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2595561"/>
            <a:ext cx="12668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352C0-5D2C-4807-BAC1-402D94308193}"/>
              </a:ext>
            </a:extLst>
          </p:cNvPr>
          <p:cNvSpPr txBox="1"/>
          <p:nvPr/>
        </p:nvSpPr>
        <p:spPr>
          <a:xfrm>
            <a:off x="6105525" y="2710345"/>
            <a:ext cx="522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连续律，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沿着某一平直或曲折的线排列的元素比不被排列在同一线上的元素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更具有整体性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34EC285-3FAC-4601-8CFF-77D1001FF177}"/>
              </a:ext>
            </a:extLst>
          </p:cNvPr>
          <p:cNvSpPr/>
          <p:nvPr/>
        </p:nvSpPr>
        <p:spPr>
          <a:xfrm>
            <a:off x="599595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0E5A556-0146-4473-9106-0400E61743A9}"/>
              </a:ext>
            </a:extLst>
          </p:cNvPr>
          <p:cNvSpPr/>
          <p:nvPr/>
        </p:nvSpPr>
        <p:spPr>
          <a:xfrm>
            <a:off x="3176762" y="2236334"/>
            <a:ext cx="2385332" cy="2385332"/>
          </a:xfrm>
          <a:prstGeom prst="roundRect">
            <a:avLst>
              <a:gd name="adj" fmla="val 8681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D8C569-4C77-41A2-BC59-D02BDA1F2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463589"/>
            <a:ext cx="1871513" cy="19308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4FB902-B1E0-42E5-BF36-A8D518588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47" y="2386253"/>
            <a:ext cx="1940162" cy="20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6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56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E406406-2592-4D48-8A3B-F59098A1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2005443"/>
            <a:ext cx="5953126" cy="2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09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D9907B-7ED7-42B9-8C31-F1D09A789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2" y="1567433"/>
            <a:ext cx="5229226" cy="3486151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31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D2BBCB-4F5F-40A5-8388-5DAEC2F57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1911878"/>
            <a:ext cx="3225800" cy="2150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07BD79-4018-4A94-BBBD-FDFC3A7AB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1514475"/>
            <a:ext cx="2872449" cy="28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2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E3F3ED-A301-4CE5-86F9-EC36EA70C31D}"/>
              </a:ext>
            </a:extLst>
          </p:cNvPr>
          <p:cNvSpPr/>
          <p:nvPr/>
        </p:nvSpPr>
        <p:spPr>
          <a:xfrm>
            <a:off x="479425" y="2114550"/>
            <a:ext cx="2628900" cy="2628900"/>
          </a:xfrm>
          <a:prstGeom prst="roundRect">
            <a:avLst>
              <a:gd name="adj" fmla="val 4348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A3AF24-4B03-4DEE-81C8-46272AD6E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7" y="2505248"/>
            <a:ext cx="2228855" cy="222885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E145AAF-9834-4614-A2DB-8B3D5993B02A}"/>
              </a:ext>
            </a:extLst>
          </p:cNvPr>
          <p:cNvSpPr/>
          <p:nvPr/>
        </p:nvSpPr>
        <p:spPr>
          <a:xfrm>
            <a:off x="3308347" y="2105203"/>
            <a:ext cx="2628900" cy="2628900"/>
          </a:xfrm>
          <a:prstGeom prst="roundRect">
            <a:avLst>
              <a:gd name="adj" fmla="val 4348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EB94FA-C7A0-4936-B8D3-8BC32D5BF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69" y="1857726"/>
            <a:ext cx="2228855" cy="22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78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F4CF1A6-E00C-4C6C-B48A-D784C0C78C34}"/>
              </a:ext>
            </a:extLst>
          </p:cNvPr>
          <p:cNvSpPr/>
          <p:nvPr/>
        </p:nvSpPr>
        <p:spPr>
          <a:xfrm>
            <a:off x="1793875" y="2114550"/>
            <a:ext cx="2628900" cy="2628900"/>
          </a:xfrm>
          <a:prstGeom prst="roundRect">
            <a:avLst>
              <a:gd name="adj" fmla="val 4348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6F6AAB-7CE3-46CF-877A-F714F046CA8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97" y="1867073"/>
            <a:ext cx="2228855" cy="22288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9F15FC-00D1-4096-B3A2-1A6557805C90}"/>
              </a:ext>
            </a:extLst>
          </p:cNvPr>
          <p:cNvSpPr txBox="1"/>
          <p:nvPr/>
        </p:nvSpPr>
        <p:spPr>
          <a:xfrm>
            <a:off x="2326479" y="4019728"/>
            <a:ext cx="15636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accent2">
                    <a:lumMod val="7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SUNSHINE</a:t>
            </a:r>
            <a:endParaRPr lang="zh-CN" altLang="en-US" sz="2100" dirty="0">
              <a:solidFill>
                <a:schemeClr val="accent2">
                  <a:lumMod val="7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44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完整律，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人们会自行脑补出原本图形中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不存在的相互关联的图像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146" name="Picture 2" descr="查看源图像">
            <a:extLst>
              <a:ext uri="{FF2B5EF4-FFF2-40B4-BE49-F238E27FC236}">
                <a16:creationId xmlns:a16="http://schemas.microsoft.com/office/drawing/2014/main" id="{1A71F256-A97E-49B8-82D2-9E5E4322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9" y="2665888"/>
            <a:ext cx="601583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1B6BCC-32AF-4ED2-BF71-8473D27D2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75" y="1728478"/>
            <a:ext cx="3543300" cy="6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6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8BC30D-551E-45D8-893C-B514FD30D983}"/>
              </a:ext>
            </a:extLst>
          </p:cNvPr>
          <p:cNvSpPr txBox="1"/>
          <p:nvPr/>
        </p:nvSpPr>
        <p:spPr>
          <a:xfrm>
            <a:off x="6819900" y="3075057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宣传部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-76201" y="0"/>
            <a:ext cx="10334827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3F33D-7976-42FD-9695-DAC9C7C6141C}"/>
              </a:ext>
            </a:extLst>
          </p:cNvPr>
          <p:cNvSpPr txBox="1"/>
          <p:nvPr/>
        </p:nvSpPr>
        <p:spPr>
          <a:xfrm>
            <a:off x="3676650" y="3123053"/>
            <a:ext cx="725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UESTC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74" y="2986087"/>
            <a:ext cx="914801" cy="8858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AD7AF6-CDE0-4EFB-8A48-8F2B4E983AB5}"/>
              </a:ext>
            </a:extLst>
          </p:cNvPr>
          <p:cNvSpPr/>
          <p:nvPr/>
        </p:nvSpPr>
        <p:spPr>
          <a:xfrm>
            <a:off x="5295900" y="-180976"/>
            <a:ext cx="342699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-88076" y="-361950"/>
            <a:ext cx="8840190" cy="72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A0BFE3A-1BB7-4CE3-AA46-D8F92D337998}"/>
              </a:ext>
            </a:extLst>
          </p:cNvPr>
          <p:cNvCxnSpPr/>
          <p:nvPr/>
        </p:nvCxnSpPr>
        <p:spPr>
          <a:xfrm>
            <a:off x="-285750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AF84B8C-DBBE-49AC-8C3F-7EFAE7B6D6AA}"/>
              </a:ext>
            </a:extLst>
          </p:cNvPr>
          <p:cNvCxnSpPr>
            <a:cxnSpLocks/>
          </p:cNvCxnSpPr>
          <p:nvPr/>
        </p:nvCxnSpPr>
        <p:spPr>
          <a:xfrm>
            <a:off x="10279062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660720"/>
            <a:ext cx="741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4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14A301-4ED7-4B5C-AC67-1B516E93E575}"/>
              </a:ext>
            </a:extLst>
          </p:cNvPr>
          <p:cNvSpPr txBox="1"/>
          <p:nvPr/>
        </p:nvSpPr>
        <p:spPr>
          <a:xfrm>
            <a:off x="10401501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EB2840-C67D-478E-A678-4445E8A585FA}"/>
              </a:ext>
            </a:extLst>
          </p:cNvPr>
          <p:cNvSpPr txBox="1"/>
          <p:nvPr/>
        </p:nvSpPr>
        <p:spPr>
          <a:xfrm>
            <a:off x="10601324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8B6693F-FC89-4B5B-A21F-1E8BDCB7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31" y="3416602"/>
            <a:ext cx="7248772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相似律，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形状相同的物体和大小相同的物体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易被当做整体来看待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0806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相似律，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形状相同的物体和大小相同的物体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易被当做整体来看待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304CED-388E-4E35-B625-EF4F9EFB7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0" y="907124"/>
            <a:ext cx="585865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6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63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3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7C6D784-86BF-485D-BB9B-8F022E358701}"/>
              </a:ext>
            </a:extLst>
          </p:cNvPr>
          <p:cNvSpPr/>
          <p:nvPr/>
        </p:nvSpPr>
        <p:spPr>
          <a:xfrm>
            <a:off x="731105" y="2195511"/>
            <a:ext cx="2028825" cy="2028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6C6078C-5A14-4308-A3B9-EDF26EFF32F3}"/>
              </a:ext>
            </a:extLst>
          </p:cNvPr>
          <p:cNvSpPr/>
          <p:nvPr/>
        </p:nvSpPr>
        <p:spPr>
          <a:xfrm>
            <a:off x="3418315" y="2195510"/>
            <a:ext cx="2028825" cy="20288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E2967-8870-4D1A-A9DE-7E225D4F827D}"/>
              </a:ext>
            </a:extLst>
          </p:cNvPr>
          <p:cNvSpPr txBox="1"/>
          <p:nvPr/>
        </p:nvSpPr>
        <p:spPr>
          <a:xfrm>
            <a:off x="764442" y="2794423"/>
            <a:ext cx="196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GO</a:t>
            </a:r>
            <a:endParaRPr lang="zh-CN" altLang="en-US" sz="48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E9CD58-06A1-4447-88DD-25858731F1D1}"/>
              </a:ext>
            </a:extLst>
          </p:cNvPr>
          <p:cNvSpPr txBox="1"/>
          <p:nvPr/>
        </p:nvSpPr>
        <p:spPr>
          <a:xfrm>
            <a:off x="3451652" y="2834775"/>
            <a:ext cx="196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STOP</a:t>
            </a:r>
            <a:endParaRPr lang="zh-CN" altLang="en-US" sz="48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64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B34B09-8F8B-44F5-9906-3FD53E1E70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62" y="829282"/>
            <a:ext cx="3794326" cy="5058311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06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干扰效应（</a:t>
            </a:r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Stroop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效应），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在同一个图像中出现两种相互对立的表达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56C95-4BC0-47BD-8E6A-BCC65C030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92" y="829281"/>
            <a:ext cx="3663968" cy="5058311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887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3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希克斯定律，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做出某一决定所需的时间就越长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11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62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希克斯定律，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做出某一决定所需的时间就越长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559296C-D0F7-4A67-B7F0-F35C4736A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470551"/>
            <a:ext cx="5505450" cy="3772172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02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62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希克斯定律，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做出某一决定所需的时间就越长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82B13C-C33B-4CB8-9555-2701676A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12" y="1452998"/>
            <a:ext cx="5505564" cy="3772172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14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目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1938918" y="0"/>
            <a:ext cx="830783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1938919" y="0"/>
            <a:ext cx="677645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A0BFE3A-1BB7-4CE3-AA46-D8F92D337998}"/>
              </a:ext>
            </a:extLst>
          </p:cNvPr>
          <p:cNvCxnSpPr/>
          <p:nvPr/>
        </p:nvCxnSpPr>
        <p:spPr>
          <a:xfrm>
            <a:off x="-9077326" y="3429000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AF84B8C-DBBE-49AC-8C3F-7EFAE7B6D6AA}"/>
              </a:ext>
            </a:extLst>
          </p:cNvPr>
          <p:cNvCxnSpPr>
            <a:cxnSpLocks/>
          </p:cNvCxnSpPr>
          <p:nvPr/>
        </p:nvCxnSpPr>
        <p:spPr>
          <a:xfrm>
            <a:off x="12844131" y="3419475"/>
            <a:ext cx="2867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14A301-4ED7-4B5C-AC67-1B516E93E575}"/>
              </a:ext>
            </a:extLst>
          </p:cNvPr>
          <p:cNvSpPr txBox="1"/>
          <p:nvPr/>
        </p:nvSpPr>
        <p:spPr>
          <a:xfrm>
            <a:off x="12622187" y="3142476"/>
            <a:ext cx="93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EB2840-C67D-478E-A678-4445E8A585FA}"/>
              </a:ext>
            </a:extLst>
          </p:cNvPr>
          <p:cNvSpPr txBox="1"/>
          <p:nvPr/>
        </p:nvSpPr>
        <p:spPr>
          <a:xfrm>
            <a:off x="12335122" y="3448794"/>
            <a:ext cx="1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王兆楠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9E06F8-9537-45C7-B064-1CEBADA13534}"/>
              </a:ext>
            </a:extLst>
          </p:cNvPr>
          <p:cNvSpPr txBox="1"/>
          <p:nvPr/>
        </p:nvSpPr>
        <p:spPr>
          <a:xfrm>
            <a:off x="3028208" y="1698173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引言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DABB6F-A60C-44B9-A478-EE61A207CC83}"/>
              </a:ext>
            </a:extLst>
          </p:cNvPr>
          <p:cNvSpPr txBox="1"/>
          <p:nvPr/>
        </p:nvSpPr>
        <p:spPr>
          <a:xfrm>
            <a:off x="3028208" y="2333509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平面设计基本定理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875C04-66B1-4331-A550-A95EB7C2FA86}"/>
              </a:ext>
            </a:extLst>
          </p:cNvPr>
          <p:cNvSpPr txBox="1"/>
          <p:nvPr/>
        </p:nvSpPr>
        <p:spPr>
          <a:xfrm>
            <a:off x="3028208" y="2968845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视觉与画面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07A50B-750D-4BC0-9540-08AC61F9BFF6}"/>
              </a:ext>
            </a:extLst>
          </p:cNvPr>
          <p:cNvSpPr txBox="1"/>
          <p:nvPr/>
        </p:nvSpPr>
        <p:spPr>
          <a:xfrm>
            <a:off x="3028208" y="3606762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4. 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文字与排版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27193F-FD6C-464E-946A-9262C33D4D67}"/>
              </a:ext>
            </a:extLst>
          </p:cNvPr>
          <p:cNvSpPr txBox="1"/>
          <p:nvPr/>
        </p:nvSpPr>
        <p:spPr>
          <a:xfrm>
            <a:off x="3028208" y="4244679"/>
            <a:ext cx="706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5. Word</a:t>
            </a:r>
            <a:r>
              <a:rPr lang="zh-CN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论文排版实战</a:t>
            </a:r>
          </a:p>
        </p:txBody>
      </p:sp>
    </p:spTree>
    <p:extLst>
      <p:ext uri="{BB962C8B-B14F-4D97-AF65-F5344CB8AC3E}">
        <p14:creationId xmlns:p14="http://schemas.microsoft.com/office/powerpoint/2010/main" val="13602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KISS</a:t>
            </a: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法则，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Keep It Simple and Stupid</a:t>
            </a:r>
          </a:p>
        </p:txBody>
      </p:sp>
    </p:spTree>
    <p:extLst>
      <p:ext uri="{BB962C8B-B14F-4D97-AF65-F5344CB8AC3E}">
        <p14:creationId xmlns:p14="http://schemas.microsoft.com/office/powerpoint/2010/main" val="387882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6150" y="271034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可靠性，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你走你的苹果路，我用我的椰子树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25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6105525" y="2710345"/>
            <a:ext cx="522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可靠性，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你走你的苹果路，我用我的椰子树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4098" name="Picture 2" descr="查看源图像">
            <a:extLst>
              <a:ext uri="{FF2B5EF4-FFF2-40B4-BE49-F238E27FC236}">
                <a16:creationId xmlns:a16="http://schemas.microsoft.com/office/drawing/2014/main" id="{F79596EB-0C0B-41E8-B6BF-036EDD44F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3657080"/>
            <a:ext cx="3876675" cy="2336774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查看源图像">
            <a:extLst>
              <a:ext uri="{FF2B5EF4-FFF2-40B4-BE49-F238E27FC236}">
                <a16:creationId xmlns:a16="http://schemas.microsoft.com/office/drawing/2014/main" id="{35DE8CD9-5587-4756-9F67-ED6E2DB30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30" y="852815"/>
            <a:ext cx="2919190" cy="2576185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4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>
            <a:extLst>
              <a:ext uri="{FF2B5EF4-FFF2-40B4-BE49-F238E27FC236}">
                <a16:creationId xmlns:a16="http://schemas.microsoft.com/office/drawing/2014/main" id="{70A5558F-0452-4E0A-AB31-ECA8682B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0" y="561877"/>
            <a:ext cx="9401175" cy="1158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设计师是个钟表匠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若设计师不关注细节，就很难有美观的设计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20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视觉与画面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极限无处不在</a:t>
            </a:r>
          </a:p>
        </p:txBody>
      </p:sp>
    </p:spTree>
    <p:extLst>
      <p:ext uri="{BB962C8B-B14F-4D97-AF65-F5344CB8AC3E}">
        <p14:creationId xmlns:p14="http://schemas.microsoft.com/office/powerpoint/2010/main" val="398714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A8BF-36FD-4E8F-87A9-EEA918E3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0" y="134852"/>
            <a:ext cx="1028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人眼是有极限的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人看一个物体的宽度和高度存在感官上的误差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66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A8BF-36FD-4E8F-87A9-EEA918E3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0" y="134852"/>
            <a:ext cx="1028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47797"/>
            <a:ext cx="12192000" cy="566887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人眼是有极限的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人看一个物体的宽度和高度存在感官上的误差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DBA87D-ADCD-4772-884C-8157BDECE8CA}"/>
              </a:ext>
            </a:extLst>
          </p:cNvPr>
          <p:cNvSpPr txBox="1"/>
          <p:nvPr/>
        </p:nvSpPr>
        <p:spPr>
          <a:xfrm>
            <a:off x="5081584" y="2021695"/>
            <a:ext cx="19335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200" b="1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H</a:t>
            </a:r>
            <a:endParaRPr lang="zh-CN" altLang="en-US" sz="19200" b="1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61F20A-561E-4E41-B967-C72D3562035A}"/>
              </a:ext>
            </a:extLst>
          </p:cNvPr>
          <p:cNvSpPr txBox="1"/>
          <p:nvPr/>
        </p:nvSpPr>
        <p:spPr>
          <a:xfrm>
            <a:off x="4295775" y="4693874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  它的横与竖线的宽度一样吗？</a:t>
            </a:r>
          </a:p>
        </p:txBody>
      </p:sp>
    </p:spTree>
    <p:extLst>
      <p:ext uri="{BB962C8B-B14F-4D97-AF65-F5344CB8AC3E}">
        <p14:creationId xmlns:p14="http://schemas.microsoft.com/office/powerpoint/2010/main" val="26484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A8BF-36FD-4E8F-87A9-EEA918E3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0" y="134852"/>
            <a:ext cx="1028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47797"/>
            <a:ext cx="12192000" cy="566887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人眼是有极限的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人看一个物体的宽度和高度存在感官上的误差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DBA87D-ADCD-4772-884C-8157BDECE8CA}"/>
              </a:ext>
            </a:extLst>
          </p:cNvPr>
          <p:cNvSpPr txBox="1"/>
          <p:nvPr/>
        </p:nvSpPr>
        <p:spPr>
          <a:xfrm rot="5400000">
            <a:off x="4957759" y="1897120"/>
            <a:ext cx="19335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200" b="1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H</a:t>
            </a:r>
            <a:endParaRPr lang="zh-CN" altLang="en-US" sz="19200" b="1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61F20A-561E-4E41-B967-C72D3562035A}"/>
              </a:ext>
            </a:extLst>
          </p:cNvPr>
          <p:cNvSpPr txBox="1"/>
          <p:nvPr/>
        </p:nvSpPr>
        <p:spPr>
          <a:xfrm>
            <a:off x="4295775" y="4693874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  它的横与竖线的宽度一样吗？</a:t>
            </a:r>
          </a:p>
        </p:txBody>
      </p:sp>
    </p:spTree>
    <p:extLst>
      <p:ext uri="{BB962C8B-B14F-4D97-AF65-F5344CB8AC3E}">
        <p14:creationId xmlns:p14="http://schemas.microsoft.com/office/powerpoint/2010/main" val="283081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A8BF-36FD-4E8F-87A9-EEA918E3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0" y="134852"/>
            <a:ext cx="1028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47797"/>
            <a:ext cx="12192000" cy="566887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人眼是有极限的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人看一个物体的宽度和高度存在感官上的误差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5E082-7350-49FB-9549-7AEF0937B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5389" y="1710874"/>
            <a:ext cx="3600450" cy="41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A8BF-36FD-4E8F-87A9-EEA918E3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0" y="134852"/>
            <a:ext cx="1028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47797"/>
            <a:ext cx="12192000" cy="566887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人眼是有极限的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人眼能解析的画面仅中间的一个点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5E082-7350-49FB-9549-7AEF0937B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126" y="2340763"/>
            <a:ext cx="2043255" cy="2332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D96BB0BD-C37A-4734-841D-A3CF638A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7" y="1818176"/>
            <a:ext cx="6486525" cy="38919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5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目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4DD7A-A6A9-4776-9626-ED66D81E49A9}"/>
              </a:ext>
            </a:extLst>
          </p:cNvPr>
          <p:cNvSpPr/>
          <p:nvPr/>
        </p:nvSpPr>
        <p:spPr>
          <a:xfrm>
            <a:off x="1938918" y="0"/>
            <a:ext cx="830783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88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脑子是有极限的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53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658023"/>
            <a:ext cx="12192000" cy="57586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652731-6793-4028-BE59-E4A27A0DE85F}"/>
              </a:ext>
            </a:extLst>
          </p:cNvPr>
          <p:cNvSpPr txBox="1"/>
          <p:nvPr/>
        </p:nvSpPr>
        <p:spPr>
          <a:xfrm>
            <a:off x="3262932" y="4157240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微积分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846E95-24B9-46BF-A0A2-5A9D9501B4B1}"/>
              </a:ext>
            </a:extLst>
          </p:cNvPr>
          <p:cNvSpPr txBox="1"/>
          <p:nvPr/>
        </p:nvSpPr>
        <p:spPr>
          <a:xfrm>
            <a:off x="3463276" y="259130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离散数学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19160B-E67D-4B2A-91E1-9FA1AEF7F6D1}"/>
              </a:ext>
            </a:extLst>
          </p:cNvPr>
          <p:cNvSpPr txBox="1"/>
          <p:nvPr/>
        </p:nvSpPr>
        <p:spPr>
          <a:xfrm>
            <a:off x="3032344" y="2982777"/>
            <a:ext cx="254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大学物理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1040F7-37F1-46EF-A7B6-7E79777C6BA7}"/>
              </a:ext>
            </a:extLst>
          </p:cNvPr>
          <p:cNvSpPr txBox="1"/>
          <p:nvPr/>
        </p:nvSpPr>
        <p:spPr>
          <a:xfrm>
            <a:off x="4929852" y="2982777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数据结构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456271-FD0B-4036-A21F-B1BB377D69DE}"/>
              </a:ext>
            </a:extLst>
          </p:cNvPr>
          <p:cNvSpPr txBox="1"/>
          <p:nvPr/>
        </p:nvSpPr>
        <p:spPr>
          <a:xfrm>
            <a:off x="5095508" y="2206776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有限元分析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9A07B4-A365-4101-9BF0-3D2B966C4E52}"/>
              </a:ext>
            </a:extLst>
          </p:cNvPr>
          <p:cNvSpPr txBox="1"/>
          <p:nvPr/>
        </p:nvSpPr>
        <p:spPr>
          <a:xfrm>
            <a:off x="4733782" y="336207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大学课程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7A3649D-86F4-4182-8122-EC88310BEB24}"/>
              </a:ext>
            </a:extLst>
          </p:cNvPr>
          <p:cNvSpPr txBox="1"/>
          <p:nvPr/>
        </p:nvSpPr>
        <p:spPr>
          <a:xfrm>
            <a:off x="3294076" y="336135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大学体育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ECF182-B41B-49B2-AE4B-40433DBB0D19}"/>
              </a:ext>
            </a:extLst>
          </p:cNvPr>
          <p:cNvSpPr txBox="1"/>
          <p:nvPr/>
        </p:nvSpPr>
        <p:spPr>
          <a:xfrm>
            <a:off x="4941300" y="257920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演讲英语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C4D718-893B-4BAE-9CA0-B82D40289354}"/>
              </a:ext>
            </a:extLst>
          </p:cNvPr>
          <p:cNvSpPr txBox="1"/>
          <p:nvPr/>
        </p:nvSpPr>
        <p:spPr>
          <a:xfrm>
            <a:off x="5702920" y="372976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考研英语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A5C844-075D-4420-810B-F5FAE6402946}"/>
              </a:ext>
            </a:extLst>
          </p:cNvPr>
          <p:cNvSpPr txBox="1"/>
          <p:nvPr/>
        </p:nvSpPr>
        <p:spPr>
          <a:xfrm>
            <a:off x="4152819" y="3724027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舞蹈欣赏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131394-C317-4B79-92CD-3F67D29ABF9A}"/>
              </a:ext>
            </a:extLst>
          </p:cNvPr>
          <p:cNvSpPr txBox="1"/>
          <p:nvPr/>
        </p:nvSpPr>
        <p:spPr>
          <a:xfrm>
            <a:off x="6362932" y="29749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计算机图形学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F229677-728B-4242-BBD4-1A32BA8D453D}"/>
              </a:ext>
            </a:extLst>
          </p:cNvPr>
          <p:cNvSpPr txBox="1"/>
          <p:nvPr/>
        </p:nvSpPr>
        <p:spPr>
          <a:xfrm>
            <a:off x="6517215" y="2590730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计算机网络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D804FD-8683-4101-AACB-B5A490BB1836}"/>
              </a:ext>
            </a:extLst>
          </p:cNvPr>
          <p:cNvSpPr txBox="1"/>
          <p:nvPr/>
        </p:nvSpPr>
        <p:spPr>
          <a:xfrm>
            <a:off x="6668153" y="22146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操作系统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F59CDB6-0DEE-4744-9E6F-AA360373BFFF}"/>
              </a:ext>
            </a:extLst>
          </p:cNvPr>
          <p:cNvSpPr txBox="1"/>
          <p:nvPr/>
        </p:nvSpPr>
        <p:spPr>
          <a:xfrm>
            <a:off x="6357728" y="3356686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数字电路分析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29D0A22-CC30-41A0-8A89-1038C63BDA30}"/>
              </a:ext>
            </a:extLst>
          </p:cNvPr>
          <p:cNvSpPr txBox="1"/>
          <p:nvPr/>
        </p:nvSpPr>
        <p:spPr>
          <a:xfrm>
            <a:off x="6894685" y="3742788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羽毛球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2E0F11E-2164-4A0B-87A7-EDB7834F5CCC}"/>
              </a:ext>
            </a:extLst>
          </p:cNvPr>
          <p:cNvSpPr txBox="1"/>
          <p:nvPr/>
        </p:nvSpPr>
        <p:spPr>
          <a:xfrm>
            <a:off x="2728883" y="3740457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算法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9C7D1C-BF81-4A59-A7F6-72A2865694C5}"/>
              </a:ext>
            </a:extLst>
          </p:cNvPr>
          <p:cNvSpPr txBox="1"/>
          <p:nvPr/>
        </p:nvSpPr>
        <p:spPr>
          <a:xfrm>
            <a:off x="3487949" y="219894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数学建模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14C83C2-D447-46D6-B225-F9B3BCA94C84}"/>
              </a:ext>
            </a:extLst>
          </p:cNvPr>
          <p:cNvSpPr txBox="1"/>
          <p:nvPr/>
        </p:nvSpPr>
        <p:spPr>
          <a:xfrm>
            <a:off x="4573929" y="4167230"/>
            <a:ext cx="4157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马克思主义基本原理概论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A023A94-A458-4019-BAED-40089B6EA200}"/>
              </a:ext>
            </a:extLst>
          </p:cNvPr>
          <p:cNvSpPr txBox="1"/>
          <p:nvPr/>
        </p:nvSpPr>
        <p:spPr>
          <a:xfrm>
            <a:off x="3387741" y="4574023"/>
            <a:ext cx="211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数据库基础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AFCC91D-62DC-494F-8CCF-68F1C7C13E05}"/>
              </a:ext>
            </a:extLst>
          </p:cNvPr>
          <p:cNvSpPr txBox="1"/>
          <p:nvPr/>
        </p:nvSpPr>
        <p:spPr>
          <a:xfrm>
            <a:off x="5270098" y="4558706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计算机组成原理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99C55DF-E438-4554-9418-4162E1C15ACD}"/>
              </a:ext>
            </a:extLst>
          </p:cNvPr>
          <p:cNvSpPr txBox="1"/>
          <p:nvPr/>
        </p:nvSpPr>
        <p:spPr>
          <a:xfrm>
            <a:off x="6931298" y="4530121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latin typeface="苹方 特粗" panose="020B0800000000000000" pitchFamily="34" charset="-122"/>
                <a:ea typeface="苹方 特粗" panose="020B0800000000000000" pitchFamily="34" charset="-122"/>
              </a:rPr>
              <a:t>c++</a:t>
            </a:r>
            <a:endParaRPr lang="en-US" altLang="zh-CN" sz="2800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31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693111"/>
            <a:ext cx="12192000" cy="57235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652731-6793-4028-BE59-E4A27A0DE85F}"/>
              </a:ext>
            </a:extLst>
          </p:cNvPr>
          <p:cNvSpPr txBox="1"/>
          <p:nvPr/>
        </p:nvSpPr>
        <p:spPr>
          <a:xfrm>
            <a:off x="3262932" y="4157240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微积分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846E95-24B9-46BF-A0A2-5A9D9501B4B1}"/>
              </a:ext>
            </a:extLst>
          </p:cNvPr>
          <p:cNvSpPr txBox="1"/>
          <p:nvPr/>
        </p:nvSpPr>
        <p:spPr>
          <a:xfrm>
            <a:off x="3463276" y="259130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离散数学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19160B-E67D-4B2A-91E1-9FA1AEF7F6D1}"/>
              </a:ext>
            </a:extLst>
          </p:cNvPr>
          <p:cNvSpPr txBox="1"/>
          <p:nvPr/>
        </p:nvSpPr>
        <p:spPr>
          <a:xfrm>
            <a:off x="3032344" y="2982777"/>
            <a:ext cx="254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大学物理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1040F7-37F1-46EF-A7B6-7E79777C6BA7}"/>
              </a:ext>
            </a:extLst>
          </p:cNvPr>
          <p:cNvSpPr txBox="1"/>
          <p:nvPr/>
        </p:nvSpPr>
        <p:spPr>
          <a:xfrm>
            <a:off x="4929852" y="2982777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数据结构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456271-FD0B-4036-A21F-B1BB377D69DE}"/>
              </a:ext>
            </a:extLst>
          </p:cNvPr>
          <p:cNvSpPr txBox="1"/>
          <p:nvPr/>
        </p:nvSpPr>
        <p:spPr>
          <a:xfrm>
            <a:off x="5095508" y="2206776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有限元分析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9A07B4-A365-4101-9BF0-3D2B966C4E52}"/>
              </a:ext>
            </a:extLst>
          </p:cNvPr>
          <p:cNvSpPr txBox="1"/>
          <p:nvPr/>
        </p:nvSpPr>
        <p:spPr>
          <a:xfrm>
            <a:off x="4733782" y="336207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大学课程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7A3649D-86F4-4182-8122-EC88310BEB24}"/>
              </a:ext>
            </a:extLst>
          </p:cNvPr>
          <p:cNvSpPr txBox="1"/>
          <p:nvPr/>
        </p:nvSpPr>
        <p:spPr>
          <a:xfrm>
            <a:off x="3294076" y="336135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大学体育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ECF182-B41B-49B2-AE4B-40433DBB0D19}"/>
              </a:ext>
            </a:extLst>
          </p:cNvPr>
          <p:cNvSpPr txBox="1"/>
          <p:nvPr/>
        </p:nvSpPr>
        <p:spPr>
          <a:xfrm>
            <a:off x="4941300" y="257920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演讲英语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C4D718-893B-4BAE-9CA0-B82D40289354}"/>
              </a:ext>
            </a:extLst>
          </p:cNvPr>
          <p:cNvSpPr txBox="1"/>
          <p:nvPr/>
        </p:nvSpPr>
        <p:spPr>
          <a:xfrm>
            <a:off x="5702920" y="372976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考研英语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A5C844-075D-4420-810B-F5FAE6402946}"/>
              </a:ext>
            </a:extLst>
          </p:cNvPr>
          <p:cNvSpPr txBox="1"/>
          <p:nvPr/>
        </p:nvSpPr>
        <p:spPr>
          <a:xfrm>
            <a:off x="4152819" y="3724027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舞蹈欣赏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131394-C317-4B79-92CD-3F67D29ABF9A}"/>
              </a:ext>
            </a:extLst>
          </p:cNvPr>
          <p:cNvSpPr txBox="1"/>
          <p:nvPr/>
        </p:nvSpPr>
        <p:spPr>
          <a:xfrm>
            <a:off x="6362932" y="29749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计算机图形学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F229677-728B-4242-BBD4-1A32BA8D453D}"/>
              </a:ext>
            </a:extLst>
          </p:cNvPr>
          <p:cNvSpPr txBox="1"/>
          <p:nvPr/>
        </p:nvSpPr>
        <p:spPr>
          <a:xfrm>
            <a:off x="6517215" y="2590730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计算机网络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D804FD-8683-4101-AACB-B5A490BB1836}"/>
              </a:ext>
            </a:extLst>
          </p:cNvPr>
          <p:cNvSpPr txBox="1"/>
          <p:nvPr/>
        </p:nvSpPr>
        <p:spPr>
          <a:xfrm>
            <a:off x="6668153" y="22146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操作系统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F59CDB6-0DEE-4744-9E6F-AA360373BFFF}"/>
              </a:ext>
            </a:extLst>
          </p:cNvPr>
          <p:cNvSpPr txBox="1"/>
          <p:nvPr/>
        </p:nvSpPr>
        <p:spPr>
          <a:xfrm>
            <a:off x="6357728" y="3356686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数字电路分析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29D0A22-CC30-41A0-8A89-1038C63BDA30}"/>
              </a:ext>
            </a:extLst>
          </p:cNvPr>
          <p:cNvSpPr txBox="1"/>
          <p:nvPr/>
        </p:nvSpPr>
        <p:spPr>
          <a:xfrm>
            <a:off x="6894685" y="3742788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羽毛球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2E0F11E-2164-4A0B-87A7-EDB7834F5CCC}"/>
              </a:ext>
            </a:extLst>
          </p:cNvPr>
          <p:cNvSpPr txBox="1"/>
          <p:nvPr/>
        </p:nvSpPr>
        <p:spPr>
          <a:xfrm>
            <a:off x="2728883" y="3740457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算法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9C7D1C-BF81-4A59-A7F6-72A2865694C5}"/>
              </a:ext>
            </a:extLst>
          </p:cNvPr>
          <p:cNvSpPr txBox="1"/>
          <p:nvPr/>
        </p:nvSpPr>
        <p:spPr>
          <a:xfrm>
            <a:off x="3487949" y="219894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数学建模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14C83C2-D447-46D6-B225-F9B3BCA94C84}"/>
              </a:ext>
            </a:extLst>
          </p:cNvPr>
          <p:cNvSpPr txBox="1"/>
          <p:nvPr/>
        </p:nvSpPr>
        <p:spPr>
          <a:xfrm>
            <a:off x="4573929" y="4167230"/>
            <a:ext cx="4157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马克思主义基本原理概论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A023A94-A458-4019-BAED-40089B6EA200}"/>
              </a:ext>
            </a:extLst>
          </p:cNvPr>
          <p:cNvSpPr txBox="1"/>
          <p:nvPr/>
        </p:nvSpPr>
        <p:spPr>
          <a:xfrm>
            <a:off x="3387741" y="4574023"/>
            <a:ext cx="211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数据库基础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AFCC91D-62DC-494F-8CCF-68F1C7C13E05}"/>
              </a:ext>
            </a:extLst>
          </p:cNvPr>
          <p:cNvSpPr txBox="1"/>
          <p:nvPr/>
        </p:nvSpPr>
        <p:spPr>
          <a:xfrm>
            <a:off x="5270098" y="4558706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计算机组成原理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99C55DF-E438-4554-9418-4162E1C15ACD}"/>
              </a:ext>
            </a:extLst>
          </p:cNvPr>
          <p:cNvSpPr txBox="1"/>
          <p:nvPr/>
        </p:nvSpPr>
        <p:spPr>
          <a:xfrm>
            <a:off x="6931298" y="4530121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c++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1545FE-D6B7-40C3-B69A-93708E232A1D}"/>
              </a:ext>
            </a:extLst>
          </p:cNvPr>
          <p:cNvSpPr txBox="1"/>
          <p:nvPr/>
        </p:nvSpPr>
        <p:spPr>
          <a:xfrm>
            <a:off x="8999201" y="3326714"/>
            <a:ext cx="234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用梯度色阶？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58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33175"/>
            <a:ext cx="12192000" cy="56834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652731-6793-4028-BE59-E4A27A0DE85F}"/>
              </a:ext>
            </a:extLst>
          </p:cNvPr>
          <p:cNvSpPr txBox="1"/>
          <p:nvPr/>
        </p:nvSpPr>
        <p:spPr>
          <a:xfrm>
            <a:off x="3262932" y="4157240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微积分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846E95-24B9-46BF-A0A2-5A9D9501B4B1}"/>
              </a:ext>
            </a:extLst>
          </p:cNvPr>
          <p:cNvSpPr txBox="1"/>
          <p:nvPr/>
        </p:nvSpPr>
        <p:spPr>
          <a:xfrm>
            <a:off x="3463276" y="259130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离散数学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19160B-E67D-4B2A-91E1-9FA1AEF7F6D1}"/>
              </a:ext>
            </a:extLst>
          </p:cNvPr>
          <p:cNvSpPr txBox="1"/>
          <p:nvPr/>
        </p:nvSpPr>
        <p:spPr>
          <a:xfrm>
            <a:off x="3032344" y="2982777"/>
            <a:ext cx="254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大学物理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1040F7-37F1-46EF-A7B6-7E79777C6BA7}"/>
              </a:ext>
            </a:extLst>
          </p:cNvPr>
          <p:cNvSpPr txBox="1"/>
          <p:nvPr/>
        </p:nvSpPr>
        <p:spPr>
          <a:xfrm>
            <a:off x="4929852" y="2982777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数据结构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456271-FD0B-4036-A21F-B1BB377D69DE}"/>
              </a:ext>
            </a:extLst>
          </p:cNvPr>
          <p:cNvSpPr txBox="1"/>
          <p:nvPr/>
        </p:nvSpPr>
        <p:spPr>
          <a:xfrm>
            <a:off x="5095508" y="2206776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有限元分析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9A07B4-A365-4101-9BF0-3D2B966C4E52}"/>
              </a:ext>
            </a:extLst>
          </p:cNvPr>
          <p:cNvSpPr txBox="1"/>
          <p:nvPr/>
        </p:nvSpPr>
        <p:spPr>
          <a:xfrm>
            <a:off x="4733782" y="336207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大学课程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7A3649D-86F4-4182-8122-EC88310BEB24}"/>
              </a:ext>
            </a:extLst>
          </p:cNvPr>
          <p:cNvSpPr txBox="1"/>
          <p:nvPr/>
        </p:nvSpPr>
        <p:spPr>
          <a:xfrm>
            <a:off x="3294076" y="3361350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大学体育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ECF182-B41B-49B2-AE4B-40433DBB0D19}"/>
              </a:ext>
            </a:extLst>
          </p:cNvPr>
          <p:cNvSpPr txBox="1"/>
          <p:nvPr/>
        </p:nvSpPr>
        <p:spPr>
          <a:xfrm>
            <a:off x="4941300" y="257920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演讲英语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C4D718-893B-4BAE-9CA0-B82D40289354}"/>
              </a:ext>
            </a:extLst>
          </p:cNvPr>
          <p:cNvSpPr txBox="1"/>
          <p:nvPr/>
        </p:nvSpPr>
        <p:spPr>
          <a:xfrm>
            <a:off x="5702920" y="3729764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考研英语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A5C844-075D-4420-810B-F5FAE6402946}"/>
              </a:ext>
            </a:extLst>
          </p:cNvPr>
          <p:cNvSpPr txBox="1"/>
          <p:nvPr/>
        </p:nvSpPr>
        <p:spPr>
          <a:xfrm>
            <a:off x="4152819" y="3724027"/>
            <a:ext cx="200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舞蹈欣赏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131394-C317-4B79-92CD-3F67D29ABF9A}"/>
              </a:ext>
            </a:extLst>
          </p:cNvPr>
          <p:cNvSpPr txBox="1"/>
          <p:nvPr/>
        </p:nvSpPr>
        <p:spPr>
          <a:xfrm>
            <a:off x="6362932" y="29749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计算机图形学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F229677-728B-4242-BBD4-1A32BA8D453D}"/>
              </a:ext>
            </a:extLst>
          </p:cNvPr>
          <p:cNvSpPr txBox="1"/>
          <p:nvPr/>
        </p:nvSpPr>
        <p:spPr>
          <a:xfrm>
            <a:off x="6517215" y="2590730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计算机网络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D804FD-8683-4101-AACB-B5A490BB1836}"/>
              </a:ext>
            </a:extLst>
          </p:cNvPr>
          <p:cNvSpPr txBox="1"/>
          <p:nvPr/>
        </p:nvSpPr>
        <p:spPr>
          <a:xfrm>
            <a:off x="6668153" y="2214642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操作系统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F59CDB6-0DEE-4744-9E6F-AA360373BFFF}"/>
              </a:ext>
            </a:extLst>
          </p:cNvPr>
          <p:cNvSpPr txBox="1"/>
          <p:nvPr/>
        </p:nvSpPr>
        <p:spPr>
          <a:xfrm>
            <a:off x="6357728" y="3356686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数字电路分析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29D0A22-CC30-41A0-8A89-1038C63BDA30}"/>
              </a:ext>
            </a:extLst>
          </p:cNvPr>
          <p:cNvSpPr txBox="1"/>
          <p:nvPr/>
        </p:nvSpPr>
        <p:spPr>
          <a:xfrm>
            <a:off x="6894685" y="3742788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羽毛球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2E0F11E-2164-4A0B-87A7-EDB7834F5CCC}"/>
              </a:ext>
            </a:extLst>
          </p:cNvPr>
          <p:cNvSpPr txBox="1"/>
          <p:nvPr/>
        </p:nvSpPr>
        <p:spPr>
          <a:xfrm>
            <a:off x="2728883" y="3740457"/>
            <a:ext cx="24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算法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9C7D1C-BF81-4A59-A7F6-72A2865694C5}"/>
              </a:ext>
            </a:extLst>
          </p:cNvPr>
          <p:cNvSpPr txBox="1"/>
          <p:nvPr/>
        </p:nvSpPr>
        <p:spPr>
          <a:xfrm>
            <a:off x="3487949" y="2198941"/>
            <a:ext cx="168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数学建模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14C83C2-D447-46D6-B225-F9B3BCA94C84}"/>
              </a:ext>
            </a:extLst>
          </p:cNvPr>
          <p:cNvSpPr txBox="1"/>
          <p:nvPr/>
        </p:nvSpPr>
        <p:spPr>
          <a:xfrm>
            <a:off x="4573929" y="4167230"/>
            <a:ext cx="4157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马克思主义基本原理概论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A023A94-A458-4019-BAED-40089B6EA200}"/>
              </a:ext>
            </a:extLst>
          </p:cNvPr>
          <p:cNvSpPr txBox="1"/>
          <p:nvPr/>
        </p:nvSpPr>
        <p:spPr>
          <a:xfrm>
            <a:off x="3387741" y="4574023"/>
            <a:ext cx="211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数据库基础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AFCC91D-62DC-494F-8CCF-68F1C7C13E05}"/>
              </a:ext>
            </a:extLst>
          </p:cNvPr>
          <p:cNvSpPr txBox="1"/>
          <p:nvPr/>
        </p:nvSpPr>
        <p:spPr>
          <a:xfrm>
            <a:off x="5270098" y="4558706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计算机组成原理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99C55DF-E438-4554-9418-4162E1C15ACD}"/>
              </a:ext>
            </a:extLst>
          </p:cNvPr>
          <p:cNvSpPr txBox="1"/>
          <p:nvPr/>
        </p:nvSpPr>
        <p:spPr>
          <a:xfrm>
            <a:off x="6931298" y="4530121"/>
            <a:ext cx="275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c++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1545FE-D6B7-40C3-B69A-93708E232A1D}"/>
              </a:ext>
            </a:extLst>
          </p:cNvPr>
          <p:cNvSpPr txBox="1"/>
          <p:nvPr/>
        </p:nvSpPr>
        <p:spPr>
          <a:xfrm>
            <a:off x="8999201" y="3326714"/>
            <a:ext cx="234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提高对比！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4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693111"/>
            <a:ext cx="12192000" cy="57235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B2A7A218-9EE8-40AF-A73B-FD2B493F0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14" y="2134019"/>
            <a:ext cx="6572058" cy="31031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EF227D4-42DB-49CC-ACC3-549A86AFC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560" y="2123271"/>
            <a:ext cx="6425741" cy="31275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8D4DFDFE-1846-47B9-AF73-28CB4E666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3019" y="2514225"/>
            <a:ext cx="5809992" cy="1902117"/>
          </a:xfrm>
          <a:prstGeom prst="rect">
            <a:avLst/>
          </a:prstGeom>
        </p:spPr>
      </p:pic>
      <p:pic>
        <p:nvPicPr>
          <p:cNvPr id="85" name="图片 10">
            <a:extLst>
              <a:ext uri="{FF2B5EF4-FFF2-40B4-BE49-F238E27FC236}">
                <a16:creationId xmlns:a16="http://schemas.microsoft.com/office/drawing/2014/main" id="{53762B7D-7A74-4E6B-8EAC-CA647A2284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6019" y="3289206"/>
            <a:ext cx="1999661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1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52019"/>
            <a:ext cx="12192000" cy="56646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B2A7A218-9EE8-40AF-A73B-FD2B493F0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325" y="1703578"/>
            <a:ext cx="8465350" cy="39970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EF227D4-42DB-49CC-ACC3-549A86AFC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764" y="752019"/>
            <a:ext cx="12268168" cy="5971129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8D4DFDFE-1846-47B9-AF73-28CB4E666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6378" y="2560319"/>
            <a:ext cx="5621811" cy="18405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417731-6DDF-4491-A001-504CD8473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485" y="3429000"/>
            <a:ext cx="1240813" cy="46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5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658023"/>
            <a:ext cx="12192000" cy="57586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F41562AC-EE0A-4C67-8BD9-C81CF8B15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6237" y="2135381"/>
            <a:ext cx="6657409" cy="310922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5E80646-62FF-4E48-95BF-C5D90D634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7656" y="2139622"/>
            <a:ext cx="6194073" cy="3103133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47B51237-CDA4-4A87-83D7-5D17DCCD7F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2189" y="2120216"/>
            <a:ext cx="5407621" cy="2725148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271830C4-691A-4F24-B0FE-8BBC15A11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166" y="3276928"/>
            <a:ext cx="1999661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8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33175"/>
            <a:ext cx="12192000" cy="56834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75DB2-30D7-4FB6-8208-06FAAEF17C0D}"/>
              </a:ext>
            </a:extLst>
          </p:cNvPr>
          <p:cNvSpPr txBox="1"/>
          <p:nvPr/>
        </p:nvSpPr>
        <p:spPr>
          <a:xfrm>
            <a:off x="3481387" y="4825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脑子是有极限的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F41562AC-EE0A-4C67-8BD9-C81CF8B15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3668" y="2229512"/>
            <a:ext cx="4623208" cy="21591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5E80646-62FF-4E48-95BF-C5D90D634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" y="2260026"/>
            <a:ext cx="4301446" cy="215495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47B51237-CDA4-4A87-83D7-5D17DCCD7F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527" y="2229512"/>
            <a:ext cx="3755298" cy="1892467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271830C4-691A-4F24-B0FE-8BBC15A11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1672" y="4946879"/>
            <a:ext cx="1388656" cy="5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36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查看源图像">
            <a:extLst>
              <a:ext uri="{FF2B5EF4-FFF2-40B4-BE49-F238E27FC236}">
                <a16:creationId xmlns:a16="http://schemas.microsoft.com/office/drawing/2014/main" id="{9A372F73-2440-4E37-ADA5-A9390FF4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827963"/>
            <a:ext cx="10205533" cy="58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29895D-4578-4F01-A038-6DBDF9B4EAA1}"/>
              </a:ext>
            </a:extLst>
          </p:cNvPr>
          <p:cNvSpPr/>
          <p:nvPr/>
        </p:nvSpPr>
        <p:spPr>
          <a:xfrm>
            <a:off x="-3" y="0"/>
            <a:ext cx="12192000" cy="65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脑子是有极限的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一个人面临的选择越多，他做出某一个决定所需的时间就越长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6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查看源图像">
            <a:extLst>
              <a:ext uri="{FF2B5EF4-FFF2-40B4-BE49-F238E27FC236}">
                <a16:creationId xmlns:a16="http://schemas.microsoft.com/office/drawing/2014/main" id="{BD2B79B3-0540-445A-B587-6F656078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8674"/>
            <a:ext cx="12191997" cy="81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3266C1-CCF4-4BED-AF0A-BC4F677916C0}"/>
              </a:ext>
            </a:extLst>
          </p:cNvPr>
          <p:cNvSpPr/>
          <p:nvPr/>
        </p:nvSpPr>
        <p:spPr>
          <a:xfrm>
            <a:off x="-3" y="0"/>
            <a:ext cx="12192000" cy="65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画面是有极限的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画面中的信息量和画面的整体效果是一对基本矛盾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337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8AF5E941-C176-4DC9-933A-DCEFF299FF59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0" y="0"/>
            <a:ext cx="87153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93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查看源图像">
            <a:extLst>
              <a:ext uri="{FF2B5EF4-FFF2-40B4-BE49-F238E27FC236}">
                <a16:creationId xmlns:a16="http://schemas.microsoft.com/office/drawing/2014/main" id="{BD2B79B3-0540-445A-B587-6F656078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8674"/>
            <a:ext cx="12191997" cy="81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3266C1-CCF4-4BED-AF0A-BC4F677916C0}"/>
              </a:ext>
            </a:extLst>
          </p:cNvPr>
          <p:cNvSpPr/>
          <p:nvPr/>
        </p:nvSpPr>
        <p:spPr>
          <a:xfrm>
            <a:off x="-3" y="0"/>
            <a:ext cx="12192000" cy="65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476251"/>
            <a:ext cx="12192000" cy="59404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113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画面是有极限的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画面中的信息量和画面的整体效果是一对基本矛盾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8BBC4A-9657-43E8-8FBB-4A088AF6E871}"/>
              </a:ext>
            </a:extLst>
          </p:cNvPr>
          <p:cNvSpPr txBox="1"/>
          <p:nvPr/>
        </p:nvSpPr>
        <p:spPr>
          <a:xfrm>
            <a:off x="3859950" y="2689576"/>
            <a:ext cx="447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一方战胜另一方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5DBD924-4E30-4D32-B6B0-4022CE603156}"/>
              </a:ext>
            </a:extLst>
          </p:cNvPr>
          <p:cNvCxnSpPr/>
          <p:nvPr/>
        </p:nvCxnSpPr>
        <p:spPr>
          <a:xfrm>
            <a:off x="3697042" y="3069499"/>
            <a:ext cx="4797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7E070-0BBB-457A-BA7D-4C4D21E944BD}"/>
              </a:ext>
            </a:extLst>
          </p:cNvPr>
          <p:cNvSpPr txBox="1"/>
          <p:nvPr/>
        </p:nvSpPr>
        <p:spPr>
          <a:xfrm>
            <a:off x="3859947" y="3187623"/>
            <a:ext cx="447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为了信息量牺牲整体效果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7C63AD-BE13-435B-AC8C-1D6731BBA9C9}"/>
              </a:ext>
            </a:extLst>
          </p:cNvPr>
          <p:cNvSpPr txBox="1"/>
          <p:nvPr/>
        </p:nvSpPr>
        <p:spPr>
          <a:xfrm>
            <a:off x="3859950" y="3567573"/>
            <a:ext cx="447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为了整体效果牺牲信息量</a:t>
            </a:r>
          </a:p>
        </p:txBody>
      </p:sp>
    </p:spTree>
    <p:extLst>
      <p:ext uri="{BB962C8B-B14F-4D97-AF65-F5344CB8AC3E}">
        <p14:creationId xmlns:p14="http://schemas.microsoft.com/office/powerpoint/2010/main" val="183496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查看源图像">
            <a:extLst>
              <a:ext uri="{FF2B5EF4-FFF2-40B4-BE49-F238E27FC236}">
                <a16:creationId xmlns:a16="http://schemas.microsoft.com/office/drawing/2014/main" id="{BD2B79B3-0540-445A-B587-6F656078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8674"/>
            <a:ext cx="12191997" cy="81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3266C1-CCF4-4BED-AF0A-BC4F677916C0}"/>
              </a:ext>
            </a:extLst>
          </p:cNvPr>
          <p:cNvSpPr/>
          <p:nvPr/>
        </p:nvSpPr>
        <p:spPr>
          <a:xfrm>
            <a:off x="-3" y="0"/>
            <a:ext cx="12192000" cy="65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476251"/>
            <a:ext cx="12192000" cy="59404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113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画面是有极限的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画面中的信息量和画面的整体效果是一对基本矛盾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8BBC4A-9657-43E8-8FBB-4A088AF6E871}"/>
              </a:ext>
            </a:extLst>
          </p:cNvPr>
          <p:cNvSpPr txBox="1"/>
          <p:nvPr/>
        </p:nvSpPr>
        <p:spPr>
          <a:xfrm>
            <a:off x="3859950" y="2947765"/>
            <a:ext cx="447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双方同归于尽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5DBD924-4E30-4D32-B6B0-4022CE603156}"/>
              </a:ext>
            </a:extLst>
          </p:cNvPr>
          <p:cNvCxnSpPr>
            <a:cxnSpLocks/>
          </p:cNvCxnSpPr>
          <p:nvPr/>
        </p:nvCxnSpPr>
        <p:spPr>
          <a:xfrm flipV="1">
            <a:off x="3108325" y="3317097"/>
            <a:ext cx="5975350" cy="10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7E070-0BBB-457A-BA7D-4C4D21E944BD}"/>
              </a:ext>
            </a:extLst>
          </p:cNvPr>
          <p:cNvSpPr txBox="1"/>
          <p:nvPr/>
        </p:nvSpPr>
        <p:spPr>
          <a:xfrm>
            <a:off x="3400185" y="3442864"/>
            <a:ext cx="539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既想要丰富的信息量，又想要整体效果，乙方死了</a:t>
            </a:r>
          </a:p>
        </p:txBody>
      </p:sp>
    </p:spTree>
    <p:extLst>
      <p:ext uri="{BB962C8B-B14F-4D97-AF65-F5344CB8AC3E}">
        <p14:creationId xmlns:p14="http://schemas.microsoft.com/office/powerpoint/2010/main" val="18398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查看源图像">
            <a:extLst>
              <a:ext uri="{FF2B5EF4-FFF2-40B4-BE49-F238E27FC236}">
                <a16:creationId xmlns:a16="http://schemas.microsoft.com/office/drawing/2014/main" id="{BD2B79B3-0540-445A-B587-6F656078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8674"/>
            <a:ext cx="12191997" cy="81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30037"/>
            <a:ext cx="12192000" cy="8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3266C1-CCF4-4BED-AF0A-BC4F677916C0}"/>
              </a:ext>
            </a:extLst>
          </p:cNvPr>
          <p:cNvSpPr/>
          <p:nvPr/>
        </p:nvSpPr>
        <p:spPr>
          <a:xfrm>
            <a:off x="-3" y="0"/>
            <a:ext cx="12192000" cy="65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476251"/>
            <a:ext cx="12192000" cy="59404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482113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画面是有极限的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画面中的信息量和画面的整体效果是一对基本矛盾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8BBC4A-9657-43E8-8FBB-4A088AF6E871}"/>
              </a:ext>
            </a:extLst>
          </p:cNvPr>
          <p:cNvSpPr txBox="1"/>
          <p:nvPr/>
        </p:nvSpPr>
        <p:spPr>
          <a:xfrm>
            <a:off x="3859950" y="2850945"/>
            <a:ext cx="447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双方融合成一对新的矛盾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5DBD924-4E30-4D32-B6B0-4022CE603156}"/>
              </a:ext>
            </a:extLst>
          </p:cNvPr>
          <p:cNvCxnSpPr>
            <a:cxnSpLocks/>
          </p:cNvCxnSpPr>
          <p:nvPr/>
        </p:nvCxnSpPr>
        <p:spPr>
          <a:xfrm flipV="1">
            <a:off x="3108325" y="3220277"/>
            <a:ext cx="5975350" cy="10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7E070-0BBB-457A-BA7D-4C4D21E944BD}"/>
              </a:ext>
            </a:extLst>
          </p:cNvPr>
          <p:cNvSpPr txBox="1"/>
          <p:nvPr/>
        </p:nvSpPr>
        <p:spPr>
          <a:xfrm>
            <a:off x="3400185" y="3303012"/>
            <a:ext cx="5391629" cy="7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和甲方面谈，让他修改文案</a:t>
            </a:r>
            <a:endParaRPr lang="en-US" altLang="zh-CN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最终这对矛盾就融合为甲方和乙方之间的矛盾</a:t>
            </a:r>
          </a:p>
        </p:txBody>
      </p:sp>
    </p:spTree>
    <p:extLst>
      <p:ext uri="{BB962C8B-B14F-4D97-AF65-F5344CB8AC3E}">
        <p14:creationId xmlns:p14="http://schemas.microsoft.com/office/powerpoint/2010/main" val="74663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文字与排版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现代排版技巧摘要</a:t>
            </a:r>
          </a:p>
        </p:txBody>
      </p:sp>
    </p:spTree>
    <p:extLst>
      <p:ext uri="{BB962C8B-B14F-4D97-AF65-F5344CB8AC3E}">
        <p14:creationId xmlns:p14="http://schemas.microsoft.com/office/powerpoint/2010/main" val="184820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413FEA-A26B-4705-B997-DC855F1FD9C1}"/>
              </a:ext>
            </a:extLst>
          </p:cNvPr>
          <p:cNvSpPr txBox="1"/>
          <p:nvPr/>
        </p:nvSpPr>
        <p:spPr>
          <a:xfrm>
            <a:off x="5305030" y="1016502"/>
            <a:ext cx="597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Fira Code" panose="020B0809050000020004" pitchFamily="49" charset="0"/>
                <a:ea typeface="Fira Code" panose="020B0809050000020004" pitchFamily="49" charset="0"/>
              </a:rPr>
              <a:t>ABCDefgh</a:t>
            </a:r>
            <a:endParaRPr lang="zh-CN" altLang="en-US" sz="3200" dirty="0">
              <a:latin typeface="Fira Code" panose="020B08090500000200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AB8FA4-0070-448D-BC35-32030371E824}"/>
              </a:ext>
            </a:extLst>
          </p:cNvPr>
          <p:cNvSpPr txBox="1"/>
          <p:nvPr/>
        </p:nvSpPr>
        <p:spPr>
          <a:xfrm>
            <a:off x="5305030" y="1731655"/>
            <a:ext cx="597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爱笔吸第衣服狙去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40B903-0927-4860-B448-366810F22147}"/>
              </a:ext>
            </a:extLst>
          </p:cNvPr>
          <p:cNvSpPr txBox="1"/>
          <p:nvPr/>
        </p:nvSpPr>
        <p:spPr>
          <a:xfrm>
            <a:off x="5305030" y="2446808"/>
            <a:ext cx="597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Times New Roman" panose="02020603050405020304" pitchFamily="18" charset="0"/>
                <a:ea typeface="Fira Code" panose="020B0809050000020004" pitchFamily="49" charset="0"/>
                <a:cs typeface="Times New Roman" panose="02020603050405020304" pitchFamily="18" charset="0"/>
              </a:rPr>
              <a:t>ABCDefgh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8265E0-AB5B-4674-9D2D-BDD3B87BE9B7}"/>
              </a:ext>
            </a:extLst>
          </p:cNvPr>
          <p:cNvSpPr txBox="1"/>
          <p:nvPr/>
        </p:nvSpPr>
        <p:spPr>
          <a:xfrm>
            <a:off x="5305030" y="3161961"/>
            <a:ext cx="597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爱笔吸第衣服狙去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901287-A9A3-45F3-B3CC-50998EE54F84}"/>
              </a:ext>
            </a:extLst>
          </p:cNvPr>
          <p:cNvSpPr txBox="1"/>
          <p:nvPr/>
        </p:nvSpPr>
        <p:spPr>
          <a:xfrm>
            <a:off x="5305030" y="3877114"/>
            <a:ext cx="597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Walkway Bold" panose="00000400000000000000" pitchFamily="2" charset="0"/>
                <a:ea typeface="Fira Code" panose="020B0809050000020004" pitchFamily="49" charset="0"/>
                <a:cs typeface="Times New Roman" panose="02020603050405020304" pitchFamily="18" charset="0"/>
              </a:rPr>
              <a:t>ABCDefgh</a:t>
            </a:r>
            <a:endParaRPr lang="zh-CN" altLang="en-US" sz="3200" dirty="0">
              <a:latin typeface="Walkway Bold" panose="000004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DE916F-49FA-4897-989C-E7F28E2FBBF2}"/>
              </a:ext>
            </a:extLst>
          </p:cNvPr>
          <p:cNvSpPr txBox="1"/>
          <p:nvPr/>
        </p:nvSpPr>
        <p:spPr>
          <a:xfrm>
            <a:off x="5305030" y="4592267"/>
            <a:ext cx="597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Old English Text MT" panose="03040902040508030806" pitchFamily="66" charset="0"/>
                <a:ea typeface="Fira Code" panose="020B0809050000020004" pitchFamily="49" charset="0"/>
                <a:cs typeface="Times New Roman" panose="02020603050405020304" pitchFamily="18" charset="0"/>
              </a:rPr>
              <a:t>ABCDefgh</a:t>
            </a:r>
            <a:endParaRPr lang="zh-CN" altLang="en-US" sz="3200" dirty="0">
              <a:latin typeface="Old English Text MT" panose="03040902040508030806" pitchFamily="66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CF7C55-201F-4EC3-950A-05D16F05EF32}"/>
              </a:ext>
            </a:extLst>
          </p:cNvPr>
          <p:cNvSpPr txBox="1"/>
          <p:nvPr/>
        </p:nvSpPr>
        <p:spPr>
          <a:xfrm>
            <a:off x="5305030" y="5307420"/>
            <a:ext cx="597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Stencil" panose="040409050D0802020404" pitchFamily="82" charset="0"/>
                <a:ea typeface="Fira Code" panose="020B0809050000020004" pitchFamily="49" charset="0"/>
                <a:cs typeface="Times New Roman" panose="02020603050405020304" pitchFamily="18" charset="0"/>
              </a:rPr>
              <a:t>ABCDefgh</a:t>
            </a:r>
            <a:endParaRPr lang="zh-CN" altLang="en-US" sz="3200" dirty="0">
              <a:latin typeface="Stencil" panose="040409050D0802020404" pitchFamily="82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8C4469-367B-4755-8E6A-BBA19306C505}"/>
              </a:ext>
            </a:extLst>
          </p:cNvPr>
          <p:cNvSpPr txBox="1"/>
          <p:nvPr/>
        </p:nvSpPr>
        <p:spPr>
          <a:xfrm>
            <a:off x="1514474" y="1108834"/>
            <a:ext cx="334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 err="1">
                <a:latin typeface="苹方 粗体" panose="020B0600000000000000" pitchFamily="34" charset="-122"/>
                <a:ea typeface="苹方 粗体" panose="020B0600000000000000" pitchFamily="34" charset="-122"/>
              </a:rPr>
              <a:t>FireCode</a:t>
            </a:r>
            <a:endParaRPr lang="zh-CN" altLang="en-US" sz="20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37851ED-87A2-43FF-83AE-5E2F77D9BE10}"/>
              </a:ext>
            </a:extLst>
          </p:cNvPr>
          <p:cNvSpPr txBox="1"/>
          <p:nvPr/>
        </p:nvSpPr>
        <p:spPr>
          <a:xfrm>
            <a:off x="1514474" y="1823987"/>
            <a:ext cx="334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苹方</a:t>
            </a:r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-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常规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2452D8-9ED9-48E6-A515-FEC9A987537F}"/>
              </a:ext>
            </a:extLst>
          </p:cNvPr>
          <p:cNvSpPr txBox="1"/>
          <p:nvPr/>
        </p:nvSpPr>
        <p:spPr>
          <a:xfrm>
            <a:off x="1514474" y="2539140"/>
            <a:ext cx="334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Times New Roman</a:t>
            </a:r>
            <a:endParaRPr lang="zh-CN" altLang="en-US" sz="20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CC263D9-D4D2-4F24-8C7E-E4E7477CA81F}"/>
              </a:ext>
            </a:extLst>
          </p:cNvPr>
          <p:cNvSpPr txBox="1"/>
          <p:nvPr/>
        </p:nvSpPr>
        <p:spPr>
          <a:xfrm>
            <a:off x="1514474" y="3254293"/>
            <a:ext cx="334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宋体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A9B124B-5474-4FB6-A281-CE99B0C3E4FB}"/>
              </a:ext>
            </a:extLst>
          </p:cNvPr>
          <p:cNvSpPr txBox="1"/>
          <p:nvPr/>
        </p:nvSpPr>
        <p:spPr>
          <a:xfrm>
            <a:off x="1514474" y="3968449"/>
            <a:ext cx="334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Walkway</a:t>
            </a:r>
            <a:endParaRPr lang="zh-CN" altLang="en-US" sz="20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0AE6BB-9200-4D8A-8D5F-745098BA5DA6}"/>
              </a:ext>
            </a:extLst>
          </p:cNvPr>
          <p:cNvSpPr txBox="1"/>
          <p:nvPr/>
        </p:nvSpPr>
        <p:spPr>
          <a:xfrm>
            <a:off x="742950" y="4682605"/>
            <a:ext cx="4114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Old English Text MT </a:t>
            </a:r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Roman</a:t>
            </a:r>
            <a:endParaRPr lang="zh-CN" altLang="en-US" sz="20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7633AFE-9118-4A7D-831C-978E9A8D16C1}"/>
              </a:ext>
            </a:extLst>
          </p:cNvPr>
          <p:cNvSpPr txBox="1"/>
          <p:nvPr/>
        </p:nvSpPr>
        <p:spPr>
          <a:xfrm>
            <a:off x="742950" y="5396761"/>
            <a:ext cx="4114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Stencil</a:t>
            </a:r>
            <a:endParaRPr lang="zh-CN" altLang="en-US" sz="20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052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7B2C0B81-50E8-44F5-ADBF-7F198A86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42" y="1462228"/>
            <a:ext cx="6014515" cy="393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95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47E4B345-E0B1-4C26-8C97-F559D265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823196"/>
            <a:ext cx="10236200" cy="321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72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429000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114675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244423"/>
            <a:ext cx="597535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2996773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12024D-7485-410C-B231-717D938955FD}"/>
              </a:ext>
            </a:extLst>
          </p:cNvPr>
          <p:cNvSpPr txBox="1"/>
          <p:nvPr/>
        </p:nvSpPr>
        <p:spPr>
          <a:xfrm>
            <a:off x="1962150" y="2838450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PingFangasdf</a:t>
            </a:r>
            <a:endParaRPr lang="zh-CN" altLang="en-US" sz="4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426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429000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162300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301573"/>
            <a:ext cx="597535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2996773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FDB72FF6-2CEA-40FB-8E19-A624F1C46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30" y="2832607"/>
            <a:ext cx="4267200" cy="8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80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4304490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4037790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4177063"/>
            <a:ext cx="597535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3872263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FDB72FF6-2CEA-40FB-8E19-A624F1C46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30" y="3708097"/>
            <a:ext cx="4267200" cy="8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DF82AF0-0003-4E29-AB1A-EF912A61AE91}"/>
              </a:ext>
            </a:extLst>
          </p:cNvPr>
          <p:cNvCxnSpPr/>
          <p:nvPr/>
        </p:nvCxnSpPr>
        <p:spPr>
          <a:xfrm>
            <a:off x="3108325" y="2952344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3FC4D7A-75B9-4BF4-8011-C91E7B1D3EDC}"/>
              </a:ext>
            </a:extLst>
          </p:cNvPr>
          <p:cNvCxnSpPr/>
          <p:nvPr/>
        </p:nvCxnSpPr>
        <p:spPr>
          <a:xfrm>
            <a:off x="3108325" y="2638019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C681D17-07EC-49A5-B5DE-E3396F648E6E}"/>
              </a:ext>
            </a:extLst>
          </p:cNvPr>
          <p:cNvCxnSpPr/>
          <p:nvPr/>
        </p:nvCxnSpPr>
        <p:spPr>
          <a:xfrm>
            <a:off x="3108325" y="2767767"/>
            <a:ext cx="597535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1A0AC3E-0567-440F-933B-9FD4C952A7EB}"/>
              </a:ext>
            </a:extLst>
          </p:cNvPr>
          <p:cNvCxnSpPr/>
          <p:nvPr/>
        </p:nvCxnSpPr>
        <p:spPr>
          <a:xfrm>
            <a:off x="3108325" y="2520117"/>
            <a:ext cx="59753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88CFD29-8DCF-4D5E-B795-888D61EB805E}"/>
              </a:ext>
            </a:extLst>
          </p:cNvPr>
          <p:cNvSpPr txBox="1"/>
          <p:nvPr/>
        </p:nvSpPr>
        <p:spPr>
          <a:xfrm>
            <a:off x="1962150" y="2361794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PingFang</a:t>
            </a:r>
            <a:endParaRPr lang="zh-CN" altLang="en-US" sz="4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57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8485" y="2905780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</p:spTree>
    <p:extLst>
      <p:ext uri="{BB962C8B-B14F-4D97-AF65-F5344CB8AC3E}">
        <p14:creationId xmlns:p14="http://schemas.microsoft.com/office/powerpoint/2010/main" val="321250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486AD87-98C8-480B-946D-26B24B2F6D0D}"/>
              </a:ext>
            </a:extLst>
          </p:cNvPr>
          <p:cNvSpPr/>
          <p:nvPr/>
        </p:nvSpPr>
        <p:spPr>
          <a:xfrm>
            <a:off x="2222991" y="1303452"/>
            <a:ext cx="7231880" cy="997270"/>
          </a:xfrm>
          <a:prstGeom prst="roundRect">
            <a:avLst>
              <a:gd name="adj" fmla="val 7145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B1C6CF62-B545-4A89-AD02-D55CA633B7A3}"/>
              </a:ext>
            </a:extLst>
          </p:cNvPr>
          <p:cNvSpPr/>
          <p:nvPr/>
        </p:nvSpPr>
        <p:spPr>
          <a:xfrm>
            <a:off x="2222990" y="2423100"/>
            <a:ext cx="7231880" cy="997270"/>
          </a:xfrm>
          <a:prstGeom prst="roundRect">
            <a:avLst>
              <a:gd name="adj" fmla="val 7145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B1626DE7-C2FB-4779-833D-5BF691F92559}"/>
              </a:ext>
            </a:extLst>
          </p:cNvPr>
          <p:cNvSpPr/>
          <p:nvPr/>
        </p:nvSpPr>
        <p:spPr>
          <a:xfrm>
            <a:off x="2222990" y="3529358"/>
            <a:ext cx="7231880" cy="997270"/>
          </a:xfrm>
          <a:prstGeom prst="roundRect">
            <a:avLst>
              <a:gd name="adj" fmla="val 7145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C53C8054-6584-4047-9320-64D819ACA509}"/>
              </a:ext>
            </a:extLst>
          </p:cNvPr>
          <p:cNvSpPr/>
          <p:nvPr/>
        </p:nvSpPr>
        <p:spPr>
          <a:xfrm>
            <a:off x="2222989" y="5094200"/>
            <a:ext cx="7231880" cy="997270"/>
          </a:xfrm>
          <a:prstGeom prst="roundRect">
            <a:avLst>
              <a:gd name="adj" fmla="val 7145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4858C954-08B4-4C85-923F-AC176E94A4AC}"/>
              </a:ext>
            </a:extLst>
          </p:cNvPr>
          <p:cNvSpPr/>
          <p:nvPr/>
        </p:nvSpPr>
        <p:spPr>
          <a:xfrm>
            <a:off x="2772585" y="850680"/>
            <a:ext cx="1556223" cy="5240790"/>
          </a:xfrm>
          <a:prstGeom prst="roundRect">
            <a:avLst>
              <a:gd name="adj" fmla="val 740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0E75663E-2168-4EAE-A62D-239300267C36}"/>
              </a:ext>
            </a:extLst>
          </p:cNvPr>
          <p:cNvSpPr/>
          <p:nvPr/>
        </p:nvSpPr>
        <p:spPr>
          <a:xfrm>
            <a:off x="4478188" y="847227"/>
            <a:ext cx="1556223" cy="5244243"/>
          </a:xfrm>
          <a:prstGeom prst="roundRect">
            <a:avLst>
              <a:gd name="adj" fmla="val 740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D369E71-C7E1-407F-92E9-A10C2CF60C2B}"/>
              </a:ext>
            </a:extLst>
          </p:cNvPr>
          <p:cNvSpPr/>
          <p:nvPr/>
        </p:nvSpPr>
        <p:spPr>
          <a:xfrm>
            <a:off x="6188418" y="847227"/>
            <a:ext cx="1556223" cy="5244243"/>
          </a:xfrm>
          <a:prstGeom prst="roundRect">
            <a:avLst>
              <a:gd name="adj" fmla="val 740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F348115E-635A-4E55-98E9-E1F2AAA7AD5B}"/>
              </a:ext>
            </a:extLst>
          </p:cNvPr>
          <p:cNvSpPr/>
          <p:nvPr/>
        </p:nvSpPr>
        <p:spPr>
          <a:xfrm>
            <a:off x="7898648" y="847227"/>
            <a:ext cx="1556223" cy="5244243"/>
          </a:xfrm>
          <a:prstGeom prst="roundRect">
            <a:avLst>
              <a:gd name="adj" fmla="val 740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F030AA28-0BEF-4965-9210-6A76D1CFE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310377"/>
              </p:ext>
            </p:extLst>
          </p:nvPr>
        </p:nvGraphicFramePr>
        <p:xfrm>
          <a:off x="2826122" y="1393259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6F6313A-74A7-49E2-B188-5023EE631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09325"/>
              </p:ext>
            </p:extLst>
          </p:nvPr>
        </p:nvGraphicFramePr>
        <p:xfrm>
          <a:off x="4536352" y="1393259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14" name="表格 8">
            <a:extLst>
              <a:ext uri="{FF2B5EF4-FFF2-40B4-BE49-F238E27FC236}">
                <a16:creationId xmlns:a16="http://schemas.microsoft.com/office/drawing/2014/main" id="{AD77C7D0-96FA-447C-9788-43B3E2199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64795"/>
              </p:ext>
            </p:extLst>
          </p:nvPr>
        </p:nvGraphicFramePr>
        <p:xfrm>
          <a:off x="6246582" y="1393259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15" name="表格 8">
            <a:extLst>
              <a:ext uri="{FF2B5EF4-FFF2-40B4-BE49-F238E27FC236}">
                <a16:creationId xmlns:a16="http://schemas.microsoft.com/office/drawing/2014/main" id="{800E9729-07A9-4E74-AAD8-0F2074EE1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79169"/>
              </p:ext>
            </p:extLst>
          </p:nvPr>
        </p:nvGraphicFramePr>
        <p:xfrm>
          <a:off x="7956812" y="1393259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16" name="表格 8">
            <a:extLst>
              <a:ext uri="{FF2B5EF4-FFF2-40B4-BE49-F238E27FC236}">
                <a16:creationId xmlns:a16="http://schemas.microsoft.com/office/drawing/2014/main" id="{863F3A15-02F6-4B93-B57A-8F762F41B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527199"/>
              </p:ext>
            </p:extLst>
          </p:nvPr>
        </p:nvGraphicFramePr>
        <p:xfrm>
          <a:off x="2826122" y="2506300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C376D43-E14E-4B3D-B8C2-CF3E9519C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79412"/>
              </p:ext>
            </p:extLst>
          </p:nvPr>
        </p:nvGraphicFramePr>
        <p:xfrm>
          <a:off x="4536352" y="2506300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28" name="表格 8">
            <a:extLst>
              <a:ext uri="{FF2B5EF4-FFF2-40B4-BE49-F238E27FC236}">
                <a16:creationId xmlns:a16="http://schemas.microsoft.com/office/drawing/2014/main" id="{0704EB2A-222E-4553-BEFC-A376D9B11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031768"/>
              </p:ext>
            </p:extLst>
          </p:nvPr>
        </p:nvGraphicFramePr>
        <p:xfrm>
          <a:off x="6246582" y="2506300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30" name="表格 8">
            <a:extLst>
              <a:ext uri="{FF2B5EF4-FFF2-40B4-BE49-F238E27FC236}">
                <a16:creationId xmlns:a16="http://schemas.microsoft.com/office/drawing/2014/main" id="{E00A85B6-BF7C-4A9A-BF74-059528426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220883"/>
              </p:ext>
            </p:extLst>
          </p:nvPr>
        </p:nvGraphicFramePr>
        <p:xfrm>
          <a:off x="7956812" y="2506300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32" name="表格 8">
            <a:extLst>
              <a:ext uri="{FF2B5EF4-FFF2-40B4-BE49-F238E27FC236}">
                <a16:creationId xmlns:a16="http://schemas.microsoft.com/office/drawing/2014/main" id="{083E93A5-E924-4D9D-B7F8-A8F1E1632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619245"/>
              </p:ext>
            </p:extLst>
          </p:nvPr>
        </p:nvGraphicFramePr>
        <p:xfrm>
          <a:off x="2826122" y="3619341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5566EDE6-E593-47D7-989F-749D7F02B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583293"/>
              </p:ext>
            </p:extLst>
          </p:nvPr>
        </p:nvGraphicFramePr>
        <p:xfrm>
          <a:off x="4536352" y="3619341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36" name="表格 8">
            <a:extLst>
              <a:ext uri="{FF2B5EF4-FFF2-40B4-BE49-F238E27FC236}">
                <a16:creationId xmlns:a16="http://schemas.microsoft.com/office/drawing/2014/main" id="{D2C370BE-6B90-41BD-8F25-F41B36C12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891698"/>
              </p:ext>
            </p:extLst>
          </p:nvPr>
        </p:nvGraphicFramePr>
        <p:xfrm>
          <a:off x="6246582" y="3619341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38" name="表格 8">
            <a:extLst>
              <a:ext uri="{FF2B5EF4-FFF2-40B4-BE49-F238E27FC236}">
                <a16:creationId xmlns:a16="http://schemas.microsoft.com/office/drawing/2014/main" id="{1814038F-D4D0-49B2-985C-7EB73AECB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79367"/>
              </p:ext>
            </p:extLst>
          </p:nvPr>
        </p:nvGraphicFramePr>
        <p:xfrm>
          <a:off x="7956812" y="3619341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40" name="表格 8">
            <a:extLst>
              <a:ext uri="{FF2B5EF4-FFF2-40B4-BE49-F238E27FC236}">
                <a16:creationId xmlns:a16="http://schemas.microsoft.com/office/drawing/2014/main" id="{38F93691-A2FB-49D9-8458-94D835B35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25730"/>
              </p:ext>
            </p:extLst>
          </p:nvPr>
        </p:nvGraphicFramePr>
        <p:xfrm>
          <a:off x="2826122" y="5184359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09D5C496-FE4B-4C88-9AC0-939FF7041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493569"/>
              </p:ext>
            </p:extLst>
          </p:nvPr>
        </p:nvGraphicFramePr>
        <p:xfrm>
          <a:off x="4536352" y="5184359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44" name="表格 8">
            <a:extLst>
              <a:ext uri="{FF2B5EF4-FFF2-40B4-BE49-F238E27FC236}">
                <a16:creationId xmlns:a16="http://schemas.microsoft.com/office/drawing/2014/main" id="{48A7885B-9868-441D-ACD8-650184A63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95559"/>
              </p:ext>
            </p:extLst>
          </p:nvPr>
        </p:nvGraphicFramePr>
        <p:xfrm>
          <a:off x="6246582" y="5184359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graphicFrame>
        <p:nvGraphicFramePr>
          <p:cNvPr id="46" name="表格 8">
            <a:extLst>
              <a:ext uri="{FF2B5EF4-FFF2-40B4-BE49-F238E27FC236}">
                <a16:creationId xmlns:a16="http://schemas.microsoft.com/office/drawing/2014/main" id="{A31A3DA7-3576-4F5B-8222-83DD5EB07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16488"/>
              </p:ext>
            </p:extLst>
          </p:nvPr>
        </p:nvGraphicFramePr>
        <p:xfrm>
          <a:off x="7956812" y="5184359"/>
          <a:ext cx="1439896" cy="8173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9896">
                  <a:extLst>
                    <a:ext uri="{9D8B030D-6E8A-4147-A177-3AD203B41FA5}">
                      <a16:colId xmlns:a16="http://schemas.microsoft.com/office/drawing/2014/main" val="2633816060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文本字体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656056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装饰字体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054771"/>
                  </a:ext>
                </a:extLst>
              </a:tr>
            </a:tbl>
          </a:graphicData>
        </a:graphic>
      </p:graphicFrame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CBC96B8F-05FE-47FF-B3E7-2D332FB91DD1}"/>
              </a:ext>
            </a:extLst>
          </p:cNvPr>
          <p:cNvSpPr/>
          <p:nvPr/>
        </p:nvSpPr>
        <p:spPr>
          <a:xfrm>
            <a:off x="2767960" y="847227"/>
            <a:ext cx="1556222" cy="366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动态字体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0E1F973D-6B31-4798-839D-AB527AC9C5E0}"/>
              </a:ext>
            </a:extLst>
          </p:cNvPr>
          <p:cNvSpPr/>
          <p:nvPr/>
        </p:nvSpPr>
        <p:spPr>
          <a:xfrm>
            <a:off x="4478188" y="843328"/>
            <a:ext cx="1556222" cy="366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静态字体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B419EA65-4811-4F69-86A3-0E5DA5BB8A2E}"/>
              </a:ext>
            </a:extLst>
          </p:cNvPr>
          <p:cNvSpPr/>
          <p:nvPr/>
        </p:nvSpPr>
        <p:spPr>
          <a:xfrm>
            <a:off x="6188419" y="843328"/>
            <a:ext cx="1556222" cy="366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几何字体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ABF4F9E-A86E-4A54-8FBD-B55DD1C5E2D2}"/>
              </a:ext>
            </a:extLst>
          </p:cNvPr>
          <p:cNvSpPr/>
          <p:nvPr/>
        </p:nvSpPr>
        <p:spPr>
          <a:xfrm>
            <a:off x="7898648" y="852727"/>
            <a:ext cx="1556222" cy="366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其他字体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4F6E00E8-C485-4775-AEDD-739465CC7E0E}"/>
              </a:ext>
            </a:extLst>
          </p:cNvPr>
          <p:cNvSpPr/>
          <p:nvPr/>
        </p:nvSpPr>
        <p:spPr>
          <a:xfrm>
            <a:off x="2767960" y="4643342"/>
            <a:ext cx="1556222" cy="366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斜体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0EA432EC-8E7B-46EC-9904-289EA0CD571C}"/>
              </a:ext>
            </a:extLst>
          </p:cNvPr>
          <p:cNvSpPr/>
          <p:nvPr/>
        </p:nvSpPr>
        <p:spPr>
          <a:xfrm>
            <a:off x="4478188" y="4639443"/>
            <a:ext cx="1556222" cy="366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艺术体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4AB7A27F-56AA-436A-8FC5-1E9737557564}"/>
              </a:ext>
            </a:extLst>
          </p:cNvPr>
          <p:cNvSpPr/>
          <p:nvPr/>
        </p:nvSpPr>
        <p:spPr>
          <a:xfrm>
            <a:off x="6188419" y="4639443"/>
            <a:ext cx="1556222" cy="366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手写体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482DA8E6-348D-48AE-9E87-D80ADD42A54B}"/>
              </a:ext>
            </a:extLst>
          </p:cNvPr>
          <p:cNvSpPr/>
          <p:nvPr/>
        </p:nvSpPr>
        <p:spPr>
          <a:xfrm>
            <a:off x="7898648" y="4648842"/>
            <a:ext cx="1556222" cy="366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其他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E04FD42C-59B4-4B73-BA12-50A7AE31BD5E}"/>
              </a:ext>
            </a:extLst>
          </p:cNvPr>
          <p:cNvSpPr/>
          <p:nvPr/>
        </p:nvSpPr>
        <p:spPr>
          <a:xfrm>
            <a:off x="2227633" y="1303452"/>
            <a:ext cx="398836" cy="99511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衬线字体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0BF1C227-6227-43FB-A775-4E5DF7D4DBAA}"/>
              </a:ext>
            </a:extLst>
          </p:cNvPr>
          <p:cNvSpPr/>
          <p:nvPr/>
        </p:nvSpPr>
        <p:spPr>
          <a:xfrm>
            <a:off x="2222991" y="2407553"/>
            <a:ext cx="398836" cy="99511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强衬线字体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C7C58002-6DB7-4886-8F55-A571C66D8A47}"/>
              </a:ext>
            </a:extLst>
          </p:cNvPr>
          <p:cNvSpPr/>
          <p:nvPr/>
        </p:nvSpPr>
        <p:spPr>
          <a:xfrm>
            <a:off x="2222991" y="3530436"/>
            <a:ext cx="398836" cy="99511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无衬线字体</a:t>
            </a: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0E9CF603-3CBD-4367-9165-9CF18B7093B3}"/>
              </a:ext>
            </a:extLst>
          </p:cNvPr>
          <p:cNvSpPr/>
          <p:nvPr/>
        </p:nvSpPr>
        <p:spPr>
          <a:xfrm>
            <a:off x="2222991" y="5096357"/>
            <a:ext cx="398836" cy="99511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书写体</a:t>
            </a:r>
          </a:p>
        </p:txBody>
      </p:sp>
    </p:spTree>
    <p:extLst>
      <p:ext uri="{BB962C8B-B14F-4D97-AF65-F5344CB8AC3E}">
        <p14:creationId xmlns:p14="http://schemas.microsoft.com/office/powerpoint/2010/main" val="277492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BD3D54-DA7D-4273-B982-E6A011EC1F83}"/>
              </a:ext>
            </a:extLst>
          </p:cNvPr>
          <p:cNvCxnSpPr/>
          <p:nvPr/>
        </p:nvCxnSpPr>
        <p:spPr>
          <a:xfrm>
            <a:off x="3108325" y="3980234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857017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643256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562148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3444246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AF82AF-40D1-4BF4-B1F8-07DE89472B40}"/>
              </a:ext>
            </a:extLst>
          </p:cNvPr>
          <p:cNvCxnSpPr/>
          <p:nvPr/>
        </p:nvCxnSpPr>
        <p:spPr>
          <a:xfrm>
            <a:off x="3108325" y="3438728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12024D-7485-410C-B231-717D938955FD}"/>
              </a:ext>
            </a:extLst>
          </p:cNvPr>
          <p:cNvSpPr txBox="1"/>
          <p:nvPr/>
        </p:nvSpPr>
        <p:spPr>
          <a:xfrm>
            <a:off x="1962150" y="3217827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latin typeface="Times New Roman" panose="02020603050405020304" pitchFamily="18" charset="0"/>
                <a:ea typeface="苹方 中等" panose="020B0400000000000000" pitchFamily="34" charset="-122"/>
                <a:cs typeface="Times New Roman" panose="02020603050405020304" pitchFamily="18" charset="0"/>
              </a:rPr>
              <a:t>StudentUnionTraining</a:t>
            </a:r>
            <a:endParaRPr lang="zh-CN" altLang="en-US" sz="4800" dirty="0">
              <a:latin typeface="Times New Roman" panose="02020603050405020304" pitchFamily="18" charset="0"/>
              <a:ea typeface="苹方 中等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21ECC9-427A-4777-B4B8-4DECA2F0840F}"/>
              </a:ext>
            </a:extLst>
          </p:cNvPr>
          <p:cNvSpPr txBox="1"/>
          <p:nvPr/>
        </p:nvSpPr>
        <p:spPr>
          <a:xfrm>
            <a:off x="5080337" y="238246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衬线字体</a:t>
            </a:r>
          </a:p>
        </p:txBody>
      </p:sp>
    </p:spTree>
    <p:extLst>
      <p:ext uri="{BB962C8B-B14F-4D97-AF65-F5344CB8AC3E}">
        <p14:creationId xmlns:p14="http://schemas.microsoft.com/office/powerpoint/2010/main" val="77588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BD3D54-DA7D-4273-B982-E6A011EC1F83}"/>
              </a:ext>
            </a:extLst>
          </p:cNvPr>
          <p:cNvCxnSpPr/>
          <p:nvPr/>
        </p:nvCxnSpPr>
        <p:spPr>
          <a:xfrm>
            <a:off x="3108325" y="3960778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818105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652984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552420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3444246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AF82AF-40D1-4BF4-B1F8-07DE89472B40}"/>
              </a:ext>
            </a:extLst>
          </p:cNvPr>
          <p:cNvCxnSpPr/>
          <p:nvPr/>
        </p:nvCxnSpPr>
        <p:spPr>
          <a:xfrm>
            <a:off x="3108325" y="3438728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12024D-7485-410C-B231-717D938955FD}"/>
              </a:ext>
            </a:extLst>
          </p:cNvPr>
          <p:cNvSpPr txBox="1"/>
          <p:nvPr/>
        </p:nvSpPr>
        <p:spPr>
          <a:xfrm>
            <a:off x="1962150" y="3305169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latin typeface="Adobe Devanagari" panose="02040503050201020203" pitchFamily="18" charset="0"/>
                <a:ea typeface="Cambria Math" panose="02040503050406030204" pitchFamily="18" charset="0"/>
                <a:cs typeface="Adobe Devanagari" panose="02040503050201020203" pitchFamily="18" charset="0"/>
              </a:rPr>
              <a:t>StudentUnionTraining</a:t>
            </a:r>
            <a:endParaRPr lang="zh-CN" altLang="en-US" sz="4800" dirty="0">
              <a:latin typeface="Adobe Devanagari" panose="02040503050201020203" pitchFamily="18" charset="0"/>
              <a:ea typeface="苹方 中等" panose="020B0400000000000000" pitchFamily="34" charset="-122"/>
              <a:cs typeface="Adobe Devanagari" panose="02040503050201020203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21ECC9-427A-4777-B4B8-4DECA2F0840F}"/>
              </a:ext>
            </a:extLst>
          </p:cNvPr>
          <p:cNvSpPr txBox="1"/>
          <p:nvPr/>
        </p:nvSpPr>
        <p:spPr>
          <a:xfrm>
            <a:off x="4849505" y="237719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强衬线字体</a:t>
            </a:r>
          </a:p>
        </p:txBody>
      </p:sp>
    </p:spTree>
    <p:extLst>
      <p:ext uri="{BB962C8B-B14F-4D97-AF65-F5344CB8AC3E}">
        <p14:creationId xmlns:p14="http://schemas.microsoft.com/office/powerpoint/2010/main" val="313152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BD3D54-DA7D-4273-B982-E6A011EC1F83}"/>
              </a:ext>
            </a:extLst>
          </p:cNvPr>
          <p:cNvCxnSpPr/>
          <p:nvPr/>
        </p:nvCxnSpPr>
        <p:spPr>
          <a:xfrm>
            <a:off x="3108325" y="4028874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876473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730808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562148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3444246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AF82AF-40D1-4BF4-B1F8-07DE89472B40}"/>
              </a:ext>
            </a:extLst>
          </p:cNvPr>
          <p:cNvCxnSpPr/>
          <p:nvPr/>
        </p:nvCxnSpPr>
        <p:spPr>
          <a:xfrm>
            <a:off x="3108325" y="3419272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12024D-7485-410C-B231-717D938955FD}"/>
              </a:ext>
            </a:extLst>
          </p:cNvPr>
          <p:cNvSpPr txBox="1"/>
          <p:nvPr/>
        </p:nvSpPr>
        <p:spPr>
          <a:xfrm>
            <a:off x="1962150" y="3246801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latin typeface="Arial" panose="020B0502040204020203" pitchFamily="34" charset="0"/>
                <a:ea typeface="Cambria Math" panose="02040503050406030204" pitchFamily="18" charset="0"/>
                <a:cs typeface="Arial" panose="020B0502040204020203" pitchFamily="34" charset="0"/>
              </a:rPr>
              <a:t>StudentUnionTraining</a:t>
            </a:r>
            <a:endParaRPr lang="zh-CN" altLang="en-US" sz="4800" dirty="0">
              <a:latin typeface="Arial" panose="020B0502040204020203" pitchFamily="34" charset="0"/>
              <a:ea typeface="苹方 中等" panose="020B0400000000000000" pitchFamily="34" charset="-122"/>
              <a:cs typeface="Arial" panose="020B05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21ECC9-427A-4777-B4B8-4DECA2F0840F}"/>
              </a:ext>
            </a:extLst>
          </p:cNvPr>
          <p:cNvSpPr txBox="1"/>
          <p:nvPr/>
        </p:nvSpPr>
        <p:spPr>
          <a:xfrm>
            <a:off x="4849505" y="237719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无衬线字体</a:t>
            </a:r>
          </a:p>
        </p:txBody>
      </p:sp>
    </p:spTree>
    <p:extLst>
      <p:ext uri="{BB962C8B-B14F-4D97-AF65-F5344CB8AC3E}">
        <p14:creationId xmlns:p14="http://schemas.microsoft.com/office/powerpoint/2010/main" val="234231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BD3D54-DA7D-4273-B982-E6A011EC1F83}"/>
              </a:ext>
            </a:extLst>
          </p:cNvPr>
          <p:cNvCxnSpPr/>
          <p:nvPr/>
        </p:nvCxnSpPr>
        <p:spPr>
          <a:xfrm>
            <a:off x="3108325" y="3960778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818105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711352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601060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3444246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AF82AF-40D1-4BF4-B1F8-07DE89472B40}"/>
              </a:ext>
            </a:extLst>
          </p:cNvPr>
          <p:cNvCxnSpPr/>
          <p:nvPr/>
        </p:nvCxnSpPr>
        <p:spPr>
          <a:xfrm>
            <a:off x="3108325" y="3458184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12024D-7485-410C-B231-717D938955FD}"/>
              </a:ext>
            </a:extLst>
          </p:cNvPr>
          <p:cNvSpPr txBox="1"/>
          <p:nvPr/>
        </p:nvSpPr>
        <p:spPr>
          <a:xfrm>
            <a:off x="1962150" y="3246801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latin typeface="Brush Script MT" panose="03060802040406070304" pitchFamily="66" charset="0"/>
                <a:ea typeface="Cambria Math" panose="02040503050406030204" pitchFamily="18" charset="0"/>
                <a:cs typeface="Arial" panose="020B0502040204020203" pitchFamily="34" charset="0"/>
              </a:rPr>
              <a:t>StudentUnionTraining</a:t>
            </a:r>
            <a:endParaRPr lang="zh-CN" altLang="en-US" sz="4800" dirty="0">
              <a:latin typeface="Brush Script MT" panose="03060802040406070304" pitchFamily="66" charset="0"/>
              <a:ea typeface="苹方 中等" panose="020B0400000000000000" pitchFamily="34" charset="-122"/>
              <a:cs typeface="Arial" panose="020B05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21ECC9-427A-4777-B4B8-4DECA2F0840F}"/>
              </a:ext>
            </a:extLst>
          </p:cNvPr>
          <p:cNvSpPr txBox="1"/>
          <p:nvPr/>
        </p:nvSpPr>
        <p:spPr>
          <a:xfrm>
            <a:off x="5311169" y="237719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书写体</a:t>
            </a:r>
          </a:p>
        </p:txBody>
      </p:sp>
    </p:spTree>
    <p:extLst>
      <p:ext uri="{BB962C8B-B14F-4D97-AF65-F5344CB8AC3E}">
        <p14:creationId xmlns:p14="http://schemas.microsoft.com/office/powerpoint/2010/main" val="160590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D55E35E-CF93-4DB2-83C4-127CF20C81A6}"/>
              </a:ext>
            </a:extLst>
          </p:cNvPr>
          <p:cNvSpPr/>
          <p:nvPr/>
        </p:nvSpPr>
        <p:spPr>
          <a:xfrm>
            <a:off x="1400458" y="1091663"/>
            <a:ext cx="9391084" cy="1885001"/>
          </a:xfrm>
          <a:prstGeom prst="roundRect">
            <a:avLst>
              <a:gd name="adj" fmla="val 4219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5D2E87-5D95-4BB9-8A7A-C878FD1E74A0}"/>
              </a:ext>
            </a:extLst>
          </p:cNvPr>
          <p:cNvSpPr txBox="1"/>
          <p:nvPr/>
        </p:nvSpPr>
        <p:spPr>
          <a:xfrm>
            <a:off x="1851537" y="1293223"/>
            <a:ext cx="8488926" cy="149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1">
              <a:lnSpc>
                <a:spcPct val="130000"/>
              </a:lnSpc>
            </a:pPr>
            <a:r>
              <a:rPr lang="en-US" altLang="zh-CN" i="0" dirty="0">
                <a:solidFill>
                  <a:srgbClr val="76767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 where over 56 million developers shape the future of software, together. </a:t>
            </a:r>
            <a:r>
              <a:rPr lang="en-US" altLang="zh-CN" i="0" dirty="0" err="1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Contri-bute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to the open source community, manage your </a:t>
            </a:r>
            <a:r>
              <a:rPr lang="en-US" altLang="zh-CN" i="0" dirty="0">
                <a:solidFill>
                  <a:srgbClr val="76767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repositories, review code like a pro, track bugs and features, power your CI/CD and DevOps workflows, and secure code </a:t>
            </a:r>
            <a:r>
              <a:rPr lang="en-US" altLang="zh-CN" i="0" dirty="0" err="1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bef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-ore you commit it.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AD43ED4-827B-44AF-A901-00DE3D05AE8C}"/>
              </a:ext>
            </a:extLst>
          </p:cNvPr>
          <p:cNvSpPr/>
          <p:nvPr/>
        </p:nvSpPr>
        <p:spPr>
          <a:xfrm>
            <a:off x="1400458" y="3345238"/>
            <a:ext cx="9391084" cy="1885001"/>
          </a:xfrm>
          <a:prstGeom prst="roundRect">
            <a:avLst>
              <a:gd name="adj" fmla="val 4219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400524E-5205-45A3-9820-296EC2C7303F}"/>
              </a:ext>
            </a:extLst>
          </p:cNvPr>
          <p:cNvSpPr txBox="1"/>
          <p:nvPr/>
        </p:nvSpPr>
        <p:spPr>
          <a:xfrm>
            <a:off x="1803016" y="3529660"/>
            <a:ext cx="8585968" cy="14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i="0" dirty="0">
                <a:solidFill>
                  <a:srgbClr val="767676"/>
                </a:solidFill>
                <a:effectLst/>
                <a:latin typeface="Arial" panose="020B0502040204020203" pitchFamily="34" charset="0"/>
                <a:cs typeface="Arial" panose="020B0502040204020203" pitchFamily="34" charset="0"/>
              </a:rPr>
              <a:t>GitHub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rial" panose="020B0502040204020203" pitchFamily="34" charset="0"/>
                <a:cs typeface="Arial" panose="020B0502040204020203" pitchFamily="34" charset="0"/>
              </a:rPr>
              <a:t> is where over 56 million developers shape the future of software, together. Contribute to the open source community,  manage your </a:t>
            </a:r>
            <a:r>
              <a:rPr lang="en-US" altLang="zh-CN" i="0" dirty="0">
                <a:solidFill>
                  <a:srgbClr val="767676"/>
                </a:solidFill>
                <a:effectLst/>
                <a:latin typeface="Arial" panose="020B0502040204020203" pitchFamily="34" charset="0"/>
                <a:cs typeface="Arial" panose="020B0502040204020203" pitchFamily="34" charset="0"/>
              </a:rPr>
              <a:t>Git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rial" panose="020B0502040204020203" pitchFamily="34" charset="0"/>
                <a:cs typeface="Arial" panose="020B0502040204020203" pitchFamily="34" charset="0"/>
              </a:rPr>
              <a:t> repositories,  review   code like a pro, track bugs and features, power your CI/CD and DevOps workflows, and secure code before you commit it.</a:t>
            </a:r>
            <a:endParaRPr lang="zh-CN" altLang="en-US" dirty="0">
              <a:latin typeface="Arial" panose="020B0502040204020203" pitchFamily="34" charset="0"/>
              <a:ea typeface="宋体" panose="02010600030101010101" pitchFamily="2" charset="-122"/>
              <a:cs typeface="Aria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BD3D54-DA7D-4273-B982-E6A011EC1F83}"/>
              </a:ext>
            </a:extLst>
          </p:cNvPr>
          <p:cNvCxnSpPr/>
          <p:nvPr/>
        </p:nvCxnSpPr>
        <p:spPr>
          <a:xfrm>
            <a:off x="3108325" y="4009418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866745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711352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552420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3444246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AF82AF-40D1-4BF4-B1F8-07DE89472B40}"/>
              </a:ext>
            </a:extLst>
          </p:cNvPr>
          <p:cNvCxnSpPr/>
          <p:nvPr/>
        </p:nvCxnSpPr>
        <p:spPr>
          <a:xfrm>
            <a:off x="3108325" y="3438728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12024D-7485-410C-B231-717D938955FD}"/>
              </a:ext>
            </a:extLst>
          </p:cNvPr>
          <p:cNvSpPr txBox="1"/>
          <p:nvPr/>
        </p:nvSpPr>
        <p:spPr>
          <a:xfrm>
            <a:off x="1962150" y="3314897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latin typeface="Microsoft New Tai Lue" panose="020B0502040204020203" pitchFamily="34" charset="0"/>
                <a:ea typeface="Cambria Math" panose="02040503050406030204" pitchFamily="18" charset="0"/>
                <a:cs typeface="Microsoft New Tai Lue" panose="020B0502040204020203" pitchFamily="34" charset="0"/>
              </a:rPr>
              <a:t>StudentUNIONty</a:t>
            </a:r>
            <a:endParaRPr lang="zh-CN" altLang="en-US" sz="4800" dirty="0">
              <a:latin typeface="Microsoft New Tai Lue" panose="020B0502040204020203" pitchFamily="34" charset="0"/>
              <a:ea typeface="苹方 中等" panose="020B0400000000000000" pitchFamily="34" charset="-122"/>
              <a:cs typeface="Microsoft New Tai Lue" panose="020B05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21ECC9-427A-4777-B4B8-4DECA2F0840F}"/>
              </a:ext>
            </a:extLst>
          </p:cNvPr>
          <p:cNvSpPr txBox="1"/>
          <p:nvPr/>
        </p:nvSpPr>
        <p:spPr>
          <a:xfrm>
            <a:off x="5080336" y="2377192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动态字体</a:t>
            </a:r>
          </a:p>
        </p:txBody>
      </p:sp>
    </p:spTree>
    <p:extLst>
      <p:ext uri="{BB962C8B-B14F-4D97-AF65-F5344CB8AC3E}">
        <p14:creationId xmlns:p14="http://schemas.microsoft.com/office/powerpoint/2010/main" val="412588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BD3D54-DA7D-4273-B982-E6A011EC1F83}"/>
              </a:ext>
            </a:extLst>
          </p:cNvPr>
          <p:cNvCxnSpPr/>
          <p:nvPr/>
        </p:nvCxnSpPr>
        <p:spPr>
          <a:xfrm>
            <a:off x="3108325" y="4019146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886201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730808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552420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3444246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AF82AF-40D1-4BF4-B1F8-07DE89472B40}"/>
              </a:ext>
            </a:extLst>
          </p:cNvPr>
          <p:cNvCxnSpPr/>
          <p:nvPr/>
        </p:nvCxnSpPr>
        <p:spPr>
          <a:xfrm>
            <a:off x="3108325" y="3438728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12024D-7485-410C-B231-717D938955FD}"/>
              </a:ext>
            </a:extLst>
          </p:cNvPr>
          <p:cNvSpPr txBox="1"/>
          <p:nvPr/>
        </p:nvSpPr>
        <p:spPr>
          <a:xfrm>
            <a:off x="1962150" y="3305169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latin typeface="Fira Code" panose="020B0809050000020004" pitchFamily="49" charset="0"/>
                <a:ea typeface="Fira Code" panose="020B0809050000020004" pitchFamily="49" charset="0"/>
                <a:cs typeface="Microsoft New Tai Lue" panose="020B0502040204020203" pitchFamily="34" charset="0"/>
              </a:rPr>
              <a:t>StudentUNIONty</a:t>
            </a:r>
            <a:endParaRPr lang="zh-CN" altLang="en-US" sz="4800" dirty="0">
              <a:latin typeface="Fira Code" panose="020B0809050000020004" pitchFamily="49" charset="0"/>
              <a:ea typeface="苹方 中等" panose="020B0400000000000000" pitchFamily="34" charset="-122"/>
              <a:cs typeface="Microsoft New Tai Lue" panose="020B05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21ECC9-427A-4777-B4B8-4DECA2F0840F}"/>
              </a:ext>
            </a:extLst>
          </p:cNvPr>
          <p:cNvSpPr txBox="1"/>
          <p:nvPr/>
        </p:nvSpPr>
        <p:spPr>
          <a:xfrm>
            <a:off x="5080337" y="23771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静态字体</a:t>
            </a:r>
          </a:p>
        </p:txBody>
      </p:sp>
    </p:spTree>
    <p:extLst>
      <p:ext uri="{BB962C8B-B14F-4D97-AF65-F5344CB8AC3E}">
        <p14:creationId xmlns:p14="http://schemas.microsoft.com/office/powerpoint/2010/main" val="54029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37EC3C5-4661-4DB1-855A-7309D78C3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418" y="711008"/>
            <a:ext cx="9957164" cy="5445325"/>
          </a:xfrm>
          <a:prstGeom prst="rect">
            <a:avLst/>
          </a:prstGeom>
          <a:effectLst>
            <a:outerShdw blurRad="3048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11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BD3D54-DA7D-4273-B982-E6A011EC1F83}"/>
              </a:ext>
            </a:extLst>
          </p:cNvPr>
          <p:cNvCxnSpPr/>
          <p:nvPr/>
        </p:nvCxnSpPr>
        <p:spPr>
          <a:xfrm>
            <a:off x="3108325" y="3970912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857220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731011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562148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3444246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AF82AF-40D1-4BF4-B1F8-07DE89472B40}"/>
              </a:ext>
            </a:extLst>
          </p:cNvPr>
          <p:cNvCxnSpPr/>
          <p:nvPr/>
        </p:nvCxnSpPr>
        <p:spPr>
          <a:xfrm>
            <a:off x="3108325" y="3448253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12024D-7485-410C-B231-717D938955FD}"/>
              </a:ext>
            </a:extLst>
          </p:cNvPr>
          <p:cNvSpPr txBox="1"/>
          <p:nvPr/>
        </p:nvSpPr>
        <p:spPr>
          <a:xfrm>
            <a:off x="1962150" y="3208701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latin typeface="Walkway UltraBold" panose="00000400000000000000" pitchFamily="2" charset="0"/>
                <a:ea typeface="迷你简菱心" panose="02010609000101010101" pitchFamily="49" charset="-122"/>
                <a:cs typeface="Microsoft New Tai Lue" panose="020B0502040204020203" pitchFamily="34" charset="0"/>
              </a:rPr>
              <a:t>StudentUNIONty</a:t>
            </a:r>
            <a:endParaRPr lang="zh-CN" altLang="en-US" sz="4800" dirty="0">
              <a:latin typeface="Walkway UltraBold" panose="00000400000000000000" pitchFamily="2" charset="0"/>
              <a:ea typeface="迷你简菱心" panose="02010609000101010101" pitchFamily="49" charset="-122"/>
              <a:cs typeface="Microsoft New Tai Lue" panose="020B05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21ECC9-427A-4777-B4B8-4DECA2F0840F}"/>
              </a:ext>
            </a:extLst>
          </p:cNvPr>
          <p:cNvSpPr txBox="1"/>
          <p:nvPr/>
        </p:nvSpPr>
        <p:spPr>
          <a:xfrm>
            <a:off x="5080336" y="2377192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几何字体</a:t>
            </a:r>
          </a:p>
        </p:txBody>
      </p:sp>
    </p:spTree>
    <p:extLst>
      <p:ext uri="{BB962C8B-B14F-4D97-AF65-F5344CB8AC3E}">
        <p14:creationId xmlns:p14="http://schemas.microsoft.com/office/powerpoint/2010/main" val="271858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>
            <a:extLst>
              <a:ext uri="{FF2B5EF4-FFF2-40B4-BE49-F238E27FC236}">
                <a16:creationId xmlns:a16="http://schemas.microsoft.com/office/drawing/2014/main" id="{74A865EF-4A80-4688-AB7F-8FA679F2CD10}"/>
              </a:ext>
            </a:extLst>
          </p:cNvPr>
          <p:cNvSpPr txBox="1"/>
          <p:nvPr/>
        </p:nvSpPr>
        <p:spPr>
          <a:xfrm>
            <a:off x="109742" y="721505"/>
            <a:ext cx="1579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引言</a:t>
            </a:r>
            <a:endParaRPr lang="en-US" altLang="zh-CN" sz="18000" dirty="0">
              <a:solidFill>
                <a:schemeClr val="tx1">
                  <a:lumMod val="50000"/>
                  <a:lumOff val="50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1D4C7D-8CEC-4773-9CB7-53C8BC76901A}"/>
              </a:ext>
            </a:extLst>
          </p:cNvPr>
          <p:cNvSpPr/>
          <p:nvPr/>
        </p:nvSpPr>
        <p:spPr>
          <a:xfrm>
            <a:off x="2299235" y="0"/>
            <a:ext cx="64161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0EA76D-7625-422D-A965-847F18244785}"/>
              </a:ext>
            </a:extLst>
          </p:cNvPr>
          <p:cNvSpPr txBox="1"/>
          <p:nvPr/>
        </p:nvSpPr>
        <p:spPr>
          <a:xfrm>
            <a:off x="5144938" y="2561432"/>
            <a:ext cx="530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什么是排版？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56DBB-2BC8-4876-8918-7D77370B5AEC}"/>
              </a:ext>
            </a:extLst>
          </p:cNvPr>
          <p:cNvSpPr txBox="1"/>
          <p:nvPr/>
        </p:nvSpPr>
        <p:spPr>
          <a:xfrm>
            <a:off x="5144938" y="3084652"/>
            <a:ext cx="530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将所需的文字、图片和所有内容按照某种规律排列在有限的画布上</a:t>
            </a:r>
          </a:p>
        </p:txBody>
      </p:sp>
    </p:spTree>
    <p:extLst>
      <p:ext uri="{BB962C8B-B14F-4D97-AF65-F5344CB8AC3E}">
        <p14:creationId xmlns:p14="http://schemas.microsoft.com/office/powerpoint/2010/main" val="400089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BD3D54-DA7D-4273-B982-E6A011EC1F83}"/>
              </a:ext>
            </a:extLst>
          </p:cNvPr>
          <p:cNvCxnSpPr/>
          <p:nvPr/>
        </p:nvCxnSpPr>
        <p:spPr>
          <a:xfrm>
            <a:off x="3108325" y="3980234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876473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759992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591332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3444246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AF82AF-40D1-4BF4-B1F8-07DE89472B40}"/>
              </a:ext>
            </a:extLst>
          </p:cNvPr>
          <p:cNvCxnSpPr/>
          <p:nvPr/>
        </p:nvCxnSpPr>
        <p:spPr>
          <a:xfrm>
            <a:off x="3108325" y="3458184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12024D-7485-410C-B231-717D938955FD}"/>
              </a:ext>
            </a:extLst>
          </p:cNvPr>
          <p:cNvSpPr txBox="1"/>
          <p:nvPr/>
        </p:nvSpPr>
        <p:spPr>
          <a:xfrm>
            <a:off x="1962150" y="3246801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latin typeface="Berlin Sans FB Demi" panose="020E0802020502020306" pitchFamily="34" charset="0"/>
                <a:ea typeface="迷你简菱心" panose="02010609000101010101" pitchFamily="49" charset="-122"/>
                <a:cs typeface="Microsoft New Tai Lue" panose="020B0502040204020203" pitchFamily="34" charset="0"/>
              </a:rPr>
              <a:t>StudentUNIONty</a:t>
            </a:r>
            <a:endParaRPr lang="zh-CN" altLang="en-US" sz="4800" dirty="0">
              <a:latin typeface="Berlin Sans FB Demi" panose="020E0802020502020306" pitchFamily="34" charset="0"/>
              <a:ea typeface="迷你简菱心" panose="02010609000101010101" pitchFamily="49" charset="-122"/>
              <a:cs typeface="Microsoft New Tai Lue" panose="020B05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21ECC9-427A-4777-B4B8-4DECA2F0840F}"/>
              </a:ext>
            </a:extLst>
          </p:cNvPr>
          <p:cNvSpPr txBox="1"/>
          <p:nvPr/>
        </p:nvSpPr>
        <p:spPr>
          <a:xfrm>
            <a:off x="5080336" y="2377192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其他字体</a:t>
            </a:r>
          </a:p>
        </p:txBody>
      </p:sp>
    </p:spTree>
    <p:extLst>
      <p:ext uri="{BB962C8B-B14F-4D97-AF65-F5344CB8AC3E}">
        <p14:creationId xmlns:p14="http://schemas.microsoft.com/office/powerpoint/2010/main" val="38709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BD3D54-DA7D-4273-B982-E6A011EC1F83}"/>
              </a:ext>
            </a:extLst>
          </p:cNvPr>
          <p:cNvCxnSpPr/>
          <p:nvPr/>
        </p:nvCxnSpPr>
        <p:spPr>
          <a:xfrm>
            <a:off x="3108325" y="3989759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857423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683792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591332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3444246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AF82AF-40D1-4BF4-B1F8-07DE89472B40}"/>
              </a:ext>
            </a:extLst>
          </p:cNvPr>
          <p:cNvCxnSpPr/>
          <p:nvPr/>
        </p:nvCxnSpPr>
        <p:spPr>
          <a:xfrm>
            <a:off x="3108325" y="3458184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12024D-7485-410C-B231-717D938955FD}"/>
              </a:ext>
            </a:extLst>
          </p:cNvPr>
          <p:cNvSpPr txBox="1"/>
          <p:nvPr/>
        </p:nvSpPr>
        <p:spPr>
          <a:xfrm>
            <a:off x="1962150" y="3227751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latin typeface="Times New Roman" panose="02020603050405020304" pitchFamily="18" charset="0"/>
                <a:ea typeface="迷你简菱心" panose="02010609000101010101" pitchFamily="49" charset="-122"/>
                <a:cs typeface="Times New Roman" panose="02020603050405020304" pitchFamily="18" charset="0"/>
              </a:rPr>
              <a:t>StudentUNIONty</a:t>
            </a:r>
            <a:endParaRPr lang="zh-CN" altLang="en-US" sz="4800" dirty="0">
              <a:latin typeface="Times New Roman" panose="02020603050405020304" pitchFamily="18" charset="0"/>
              <a:ea typeface="迷你简菱心" panose="02010609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21ECC9-427A-4777-B4B8-4DECA2F0840F}"/>
              </a:ext>
            </a:extLst>
          </p:cNvPr>
          <p:cNvSpPr txBox="1"/>
          <p:nvPr/>
        </p:nvSpPr>
        <p:spPr>
          <a:xfrm>
            <a:off x="5080336" y="2377192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文本字体</a:t>
            </a:r>
          </a:p>
        </p:txBody>
      </p:sp>
    </p:spTree>
    <p:extLst>
      <p:ext uri="{BB962C8B-B14F-4D97-AF65-F5344CB8AC3E}">
        <p14:creationId xmlns:p14="http://schemas.microsoft.com/office/powerpoint/2010/main" val="381070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BD3D54-DA7D-4273-B982-E6A011EC1F83}"/>
              </a:ext>
            </a:extLst>
          </p:cNvPr>
          <p:cNvCxnSpPr/>
          <p:nvPr/>
        </p:nvCxnSpPr>
        <p:spPr>
          <a:xfrm>
            <a:off x="3108325" y="3989759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CA086B-821F-4869-A429-64971DE8A0C2}"/>
              </a:ext>
            </a:extLst>
          </p:cNvPr>
          <p:cNvCxnSpPr/>
          <p:nvPr/>
        </p:nvCxnSpPr>
        <p:spPr>
          <a:xfrm>
            <a:off x="3108325" y="3809798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73392C-7EDE-4651-BB82-0379B9BE3579}"/>
              </a:ext>
            </a:extLst>
          </p:cNvPr>
          <p:cNvCxnSpPr/>
          <p:nvPr/>
        </p:nvCxnSpPr>
        <p:spPr>
          <a:xfrm>
            <a:off x="3108325" y="3702842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B0D544-9A9D-4E5E-BB3E-2318BAC651CD}"/>
              </a:ext>
            </a:extLst>
          </p:cNvPr>
          <p:cNvCxnSpPr/>
          <p:nvPr/>
        </p:nvCxnSpPr>
        <p:spPr>
          <a:xfrm>
            <a:off x="3108325" y="3629432"/>
            <a:ext cx="597535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9EE7B7-90EF-4E3D-B2ED-5DA5BA27A810}"/>
              </a:ext>
            </a:extLst>
          </p:cNvPr>
          <p:cNvCxnSpPr/>
          <p:nvPr/>
        </p:nvCxnSpPr>
        <p:spPr>
          <a:xfrm>
            <a:off x="3108325" y="3444246"/>
            <a:ext cx="597535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AF82AF-40D1-4BF4-B1F8-07DE89472B40}"/>
              </a:ext>
            </a:extLst>
          </p:cNvPr>
          <p:cNvCxnSpPr/>
          <p:nvPr/>
        </p:nvCxnSpPr>
        <p:spPr>
          <a:xfrm>
            <a:off x="3108325" y="3381984"/>
            <a:ext cx="597535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12024D-7485-410C-B231-717D938955FD}"/>
              </a:ext>
            </a:extLst>
          </p:cNvPr>
          <p:cNvSpPr txBox="1"/>
          <p:nvPr/>
        </p:nvSpPr>
        <p:spPr>
          <a:xfrm>
            <a:off x="1962150" y="3227751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latin typeface="Edwardian Script ITC" panose="030303020407070D0804" pitchFamily="66" charset="0"/>
                <a:ea typeface="迷你简菱心" panose="02010609000101010101" pitchFamily="49" charset="-122"/>
                <a:cs typeface="Times New Roman" panose="02020603050405020304" pitchFamily="18" charset="0"/>
              </a:rPr>
              <a:t>StudentUNIONty</a:t>
            </a:r>
            <a:endParaRPr lang="zh-CN" altLang="en-US" sz="4800" dirty="0">
              <a:latin typeface="Edwardian Script ITC" panose="030303020407070D0804" pitchFamily="66" charset="0"/>
              <a:ea typeface="迷你简菱心" panose="02010609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21ECC9-427A-4777-B4B8-4DECA2F0840F}"/>
              </a:ext>
            </a:extLst>
          </p:cNvPr>
          <p:cNvSpPr txBox="1"/>
          <p:nvPr/>
        </p:nvSpPr>
        <p:spPr>
          <a:xfrm>
            <a:off x="5080336" y="2377192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装饰字体</a:t>
            </a:r>
          </a:p>
        </p:txBody>
      </p:sp>
    </p:spTree>
    <p:extLst>
      <p:ext uri="{BB962C8B-B14F-4D97-AF65-F5344CB8AC3E}">
        <p14:creationId xmlns:p14="http://schemas.microsoft.com/office/powerpoint/2010/main" val="147757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02714-1174-4ACA-9F82-34C2782F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2719671"/>
            <a:ext cx="12192000" cy="8414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B2430-961B-4B2E-B0C6-CDDB8B76A1FC}"/>
              </a:ext>
            </a:extLst>
          </p:cNvPr>
          <p:cNvSpPr txBox="1"/>
          <p:nvPr/>
        </p:nvSpPr>
        <p:spPr>
          <a:xfrm>
            <a:off x="3481387" y="2730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字体混合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在同一页中混合不同的字体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216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02714-1174-4ACA-9F82-34C2782F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33425"/>
            <a:ext cx="12192000" cy="5683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B496CF-0DC1-41B3-A72C-A2D95B5C209B}"/>
              </a:ext>
            </a:extLst>
          </p:cNvPr>
          <p:cNvSpPr txBox="1"/>
          <p:nvPr/>
        </p:nvSpPr>
        <p:spPr>
          <a:xfrm>
            <a:off x="3481387" y="444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字体混合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在同一页中混合不同的字体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A6E8535-E78A-40EA-A555-EC3A6CC9D3CC}"/>
              </a:ext>
            </a:extLst>
          </p:cNvPr>
          <p:cNvSpPr/>
          <p:nvPr/>
        </p:nvSpPr>
        <p:spPr>
          <a:xfrm>
            <a:off x="1400458" y="2432494"/>
            <a:ext cx="9391084" cy="1885001"/>
          </a:xfrm>
          <a:prstGeom prst="roundRect">
            <a:avLst>
              <a:gd name="adj" fmla="val 4219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4C8B7C-CA7D-4351-8275-E598C2E616D5}"/>
              </a:ext>
            </a:extLst>
          </p:cNvPr>
          <p:cNvSpPr txBox="1"/>
          <p:nvPr/>
        </p:nvSpPr>
        <p:spPr>
          <a:xfrm>
            <a:off x="1524141" y="2750360"/>
            <a:ext cx="9143718" cy="1191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eaLnBrk="0" fontAlgn="base" latinLnBrk="1">
              <a:lnSpc>
                <a:spcPct val="130000"/>
              </a:lnSpc>
            </a:pPr>
            <a:r>
              <a:rPr lang="en-US" altLang="zh-CN" i="0" dirty="0">
                <a:solidFill>
                  <a:srgbClr val="76767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GitHub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 is where over 56 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million 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developers shape </a:t>
            </a:r>
            <a:r>
              <a:rPr lang="en-US" altLang="zh-CN" sz="1900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the 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future</a:t>
            </a:r>
            <a:r>
              <a:rPr lang="en-US" altLang="zh-CN" sz="1900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 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of software</a:t>
            </a:r>
            <a:r>
              <a:rPr lang="en-US" altLang="zh-CN" sz="1900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, 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together. 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Contribute to the op-</a:t>
            </a:r>
            <a:r>
              <a:rPr lang="en-US" altLang="zh-CN" i="0" dirty="0" err="1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en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 source community, manage your </a:t>
            </a:r>
            <a:r>
              <a:rPr lang="en-US" altLang="zh-CN" i="0" dirty="0">
                <a:solidFill>
                  <a:srgbClr val="76767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Git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 </a:t>
            </a:r>
            <a:r>
              <a:rPr lang="en-US" altLang="zh-CN" sz="1900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repositories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review </a:t>
            </a:r>
            <a:r>
              <a:rPr lang="en-US" altLang="zh-CN" sz="1900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code 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like a pro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track bugs 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 features, power your 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CI/CD and DevOps workflows, and secure code </a:t>
            </a:r>
            <a:r>
              <a:rPr lang="en-US" altLang="zh-CN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before you commit it.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8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02714-1174-4ACA-9F82-34C2782F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6E9EFC-7D62-4138-85EA-F89D30845086}"/>
              </a:ext>
            </a:extLst>
          </p:cNvPr>
          <p:cNvSpPr/>
          <p:nvPr/>
        </p:nvSpPr>
        <p:spPr>
          <a:xfrm>
            <a:off x="0" y="6016564"/>
            <a:ext cx="12192000" cy="84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FA31B-84D0-4794-9676-C35CC14E1032}"/>
              </a:ext>
            </a:extLst>
          </p:cNvPr>
          <p:cNvSpPr/>
          <p:nvPr/>
        </p:nvSpPr>
        <p:spPr>
          <a:xfrm>
            <a:off x="-3" y="733425"/>
            <a:ext cx="12192000" cy="5683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B496CF-0DC1-41B3-A72C-A2D95B5C209B}"/>
              </a:ext>
            </a:extLst>
          </p:cNvPr>
          <p:cNvSpPr txBox="1"/>
          <p:nvPr/>
        </p:nvSpPr>
        <p:spPr>
          <a:xfrm>
            <a:off x="3481387" y="444462"/>
            <a:ext cx="522922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字体混合</a:t>
            </a:r>
            <a:endParaRPr lang="en-US" altLang="zh-CN" sz="24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在同一页中混合不同的字体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6AFFCB0-A3F0-4AC5-9CA7-F38E3E46B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524" y="1465315"/>
            <a:ext cx="7986946" cy="4496904"/>
          </a:xfrm>
          <a:prstGeom prst="rect">
            <a:avLst/>
          </a:prstGeom>
          <a:effectLst>
            <a:outerShdw blurRad="304800" sx="99000" sy="99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93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D0216218-D126-418F-88D5-4780B38FB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55" y="1082478"/>
            <a:ext cx="4561462" cy="469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348D9F15-0F65-40EE-8265-0C4AA67A4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585" y="1176337"/>
            <a:ext cx="45148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3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还有什么？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- </a:t>
            </a:r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更多 </a:t>
            </a:r>
            <a:r>
              <a:rPr lang="en-US" altLang="zh-CN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-</a:t>
            </a:r>
            <a:endParaRPr lang="zh-CN" altLang="en-US" sz="16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4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90411D-A131-4A44-AB84-E4067B4A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80" y="224625"/>
            <a:ext cx="447576" cy="433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C71CB7-5C42-49F2-9263-84040C8B0FC0}"/>
              </a:ext>
            </a:extLst>
          </p:cNvPr>
          <p:cNvSpPr txBox="1"/>
          <p:nvPr/>
        </p:nvSpPr>
        <p:spPr>
          <a:xfrm>
            <a:off x="371375" y="224625"/>
            <a:ext cx="745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2020</a:t>
            </a:r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宣传部平面设计培训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11B0B-81EF-44B3-8C16-8FC75F48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5" y="6313963"/>
            <a:ext cx="4777110" cy="63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36492C-B6F1-46C6-ADE8-DFA324E9A507}"/>
              </a:ext>
            </a:extLst>
          </p:cNvPr>
          <p:cNvSpPr txBox="1"/>
          <p:nvPr/>
        </p:nvSpPr>
        <p:spPr>
          <a:xfrm>
            <a:off x="10596977" y="6353816"/>
            <a:ext cx="1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By Dyllan</a:t>
            </a:r>
            <a:endPara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5CCB-A375-4ED9-8139-25AD755509F4}"/>
              </a:ext>
            </a:extLst>
          </p:cNvPr>
          <p:cNvCxnSpPr/>
          <p:nvPr/>
        </p:nvCxnSpPr>
        <p:spPr>
          <a:xfrm flipV="1">
            <a:off x="479425" y="3419475"/>
            <a:ext cx="11233150" cy="9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0B6406-60C2-42EA-A64A-01CFD3E34332}"/>
              </a:ext>
            </a:extLst>
          </p:cNvPr>
          <p:cNvSpPr txBox="1"/>
          <p:nvPr/>
        </p:nvSpPr>
        <p:spPr>
          <a:xfrm>
            <a:off x="3775834" y="2737930"/>
            <a:ext cx="464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Word</a:t>
            </a:r>
            <a:r>
              <a:rPr lang="zh-CN" altLang="en-US" sz="32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论文排版实战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91554-73CE-44CE-B0CE-1776904F5808}"/>
              </a:ext>
            </a:extLst>
          </p:cNvPr>
          <p:cNvSpPr txBox="1"/>
          <p:nvPr/>
        </p:nvSpPr>
        <p:spPr>
          <a:xfrm>
            <a:off x="3775834" y="3546418"/>
            <a:ext cx="464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如何排版一个数模论文模板</a:t>
            </a:r>
          </a:p>
        </p:txBody>
      </p:sp>
    </p:spTree>
    <p:extLst>
      <p:ext uri="{BB962C8B-B14F-4D97-AF65-F5344CB8AC3E}">
        <p14:creationId xmlns:p14="http://schemas.microsoft.com/office/powerpoint/2010/main" val="344929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2725</Words>
  <Application>Microsoft Office PowerPoint</Application>
  <PresentationFormat>宽屏</PresentationFormat>
  <Paragraphs>679</Paragraphs>
  <Slides>98</Slides>
  <Notes>95</Notes>
  <HiddenSlides>1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8" baseType="lpstr">
      <vt:lpstr>等线</vt:lpstr>
      <vt:lpstr>等线 Light</vt:lpstr>
      <vt:lpstr>苹方 常规</vt:lpstr>
      <vt:lpstr>苹方 粗体</vt:lpstr>
      <vt:lpstr>苹方 特粗</vt:lpstr>
      <vt:lpstr>苹方 中等</vt:lpstr>
      <vt:lpstr>宋体</vt:lpstr>
      <vt:lpstr>Adobe Devanagari</vt:lpstr>
      <vt:lpstr>Arial</vt:lpstr>
      <vt:lpstr>Berlin Sans FB Demi</vt:lpstr>
      <vt:lpstr>Brush Script MT</vt:lpstr>
      <vt:lpstr>Edwardian Script ITC</vt:lpstr>
      <vt:lpstr>Fira Code</vt:lpstr>
      <vt:lpstr>Microsoft New Tai Lue</vt:lpstr>
      <vt:lpstr>Old English Text MT</vt:lpstr>
      <vt:lpstr>Stencil</vt:lpstr>
      <vt:lpstr>Times New Roman</vt:lpstr>
      <vt:lpstr>Walkway Bold</vt:lpstr>
      <vt:lpstr>Walkway UltraBold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Eia Dyllan</dc:creator>
  <cp:lastModifiedBy>Eia Dyllan</cp:lastModifiedBy>
  <cp:revision>65</cp:revision>
  <dcterms:created xsi:type="dcterms:W3CDTF">2020-12-10T04:54:14Z</dcterms:created>
  <dcterms:modified xsi:type="dcterms:W3CDTF">2020-12-15T14:28:27Z</dcterms:modified>
</cp:coreProperties>
</file>